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10" r:id="rId1"/>
  </p:sldMasterIdLst>
  <p:notesMasterIdLst>
    <p:notesMasterId r:id="rId78"/>
  </p:notesMasterIdLst>
  <p:sldIdLst>
    <p:sldId id="292" r:id="rId2"/>
    <p:sldId id="294" r:id="rId3"/>
    <p:sldId id="390" r:id="rId4"/>
    <p:sldId id="313" r:id="rId5"/>
    <p:sldId id="391" r:id="rId6"/>
    <p:sldId id="392" r:id="rId7"/>
    <p:sldId id="315" r:id="rId8"/>
    <p:sldId id="382" r:id="rId9"/>
    <p:sldId id="384" r:id="rId10"/>
    <p:sldId id="393" r:id="rId11"/>
    <p:sldId id="462" r:id="rId12"/>
    <p:sldId id="471" r:id="rId13"/>
    <p:sldId id="396" r:id="rId14"/>
    <p:sldId id="397" r:id="rId15"/>
    <p:sldId id="398" r:id="rId16"/>
    <p:sldId id="400" r:id="rId17"/>
    <p:sldId id="399" r:id="rId18"/>
    <p:sldId id="401" r:id="rId19"/>
    <p:sldId id="403" r:id="rId20"/>
    <p:sldId id="460" r:id="rId21"/>
    <p:sldId id="461" r:id="rId22"/>
    <p:sldId id="406" r:id="rId23"/>
    <p:sldId id="407" r:id="rId24"/>
    <p:sldId id="408" r:id="rId25"/>
    <p:sldId id="409" r:id="rId26"/>
    <p:sldId id="463" r:id="rId27"/>
    <p:sldId id="465" r:id="rId28"/>
    <p:sldId id="464" r:id="rId29"/>
    <p:sldId id="413" r:id="rId30"/>
    <p:sldId id="410" r:id="rId31"/>
    <p:sldId id="415" r:id="rId32"/>
    <p:sldId id="414" r:id="rId33"/>
    <p:sldId id="417" r:id="rId34"/>
    <p:sldId id="418" r:id="rId35"/>
    <p:sldId id="419" r:id="rId36"/>
    <p:sldId id="424" r:id="rId37"/>
    <p:sldId id="468" r:id="rId38"/>
    <p:sldId id="470" r:id="rId39"/>
    <p:sldId id="421" r:id="rId40"/>
    <p:sldId id="425" r:id="rId41"/>
    <p:sldId id="426" r:id="rId42"/>
    <p:sldId id="427" r:id="rId43"/>
    <p:sldId id="469" r:id="rId44"/>
    <p:sldId id="428" r:id="rId45"/>
    <p:sldId id="429" r:id="rId46"/>
    <p:sldId id="430" r:id="rId47"/>
    <p:sldId id="431" r:id="rId48"/>
    <p:sldId id="432" r:id="rId49"/>
    <p:sldId id="433" r:id="rId50"/>
    <p:sldId id="434" r:id="rId51"/>
    <p:sldId id="435" r:id="rId52"/>
    <p:sldId id="436" r:id="rId53"/>
    <p:sldId id="438" r:id="rId54"/>
    <p:sldId id="439" r:id="rId55"/>
    <p:sldId id="440" r:id="rId56"/>
    <p:sldId id="437" r:id="rId57"/>
    <p:sldId id="466" r:id="rId58"/>
    <p:sldId id="441" r:id="rId59"/>
    <p:sldId id="442" r:id="rId60"/>
    <p:sldId id="443" r:id="rId61"/>
    <p:sldId id="445" r:id="rId62"/>
    <p:sldId id="446" r:id="rId63"/>
    <p:sldId id="447" r:id="rId64"/>
    <p:sldId id="444" r:id="rId65"/>
    <p:sldId id="448" r:id="rId66"/>
    <p:sldId id="449" r:id="rId67"/>
    <p:sldId id="450" r:id="rId68"/>
    <p:sldId id="451" r:id="rId69"/>
    <p:sldId id="452" r:id="rId70"/>
    <p:sldId id="453" r:id="rId71"/>
    <p:sldId id="454" r:id="rId72"/>
    <p:sldId id="455" r:id="rId73"/>
    <p:sldId id="456" r:id="rId74"/>
    <p:sldId id="458" r:id="rId75"/>
    <p:sldId id="474" r:id="rId76"/>
    <p:sldId id="261" r:id="rId77"/>
  </p:sldIdLst>
  <p:sldSz cx="12192000" cy="6858000"/>
  <p:notesSz cx="6858000" cy="9144000"/>
  <p:embeddedFontLst>
    <p:embeddedFont>
      <p:font typeface="Century Gothic" panose="020B0502020202020204" pitchFamily="34" charset="0"/>
      <p:regular r:id="rId79"/>
      <p:bold r:id="rId80"/>
      <p:italic r:id="rId81"/>
      <p:boldItalic r:id="rId82"/>
    </p:embeddedFont>
    <p:embeddedFont>
      <p:font typeface="Calibri" panose="020F0502020204030204" pitchFamily="34" charset="0"/>
      <p:regular r:id="rId83"/>
      <p:bold r:id="rId84"/>
      <p:italic r:id="rId85"/>
      <p:boldItalic r:id="rId86"/>
    </p:embeddedFont>
    <p:embeddedFont>
      <p:font typeface="Montserrat" panose="020B0604020202020204" charset="-94"/>
      <p:regular r:id="rId87"/>
      <p:bold r:id="rId88"/>
      <p:italic r:id="rId89"/>
      <p:boldItalic r:id="rId90"/>
    </p:embeddedFont>
    <p:embeddedFont>
      <p:font typeface="Segoe UI Symbol" panose="020B0502040204020203" pitchFamily="34" charset="0"/>
      <p:regular r:id="rId91"/>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D9"/>
    <a:srgbClr val="E2C4C6"/>
    <a:srgbClr val="DB0D15"/>
    <a:srgbClr val="D1112A"/>
    <a:srgbClr val="51B4AF"/>
    <a:srgbClr val="E7E8EB"/>
    <a:srgbClr val="224F4D"/>
    <a:srgbClr val="0062D0"/>
    <a:srgbClr val="006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4" autoAdjust="0"/>
    <p:restoredTop sz="89317" autoAdjust="0"/>
  </p:normalViewPr>
  <p:slideViewPr>
    <p:cSldViewPr snapToGrid="0" snapToObjects="1">
      <p:cViewPr varScale="1">
        <p:scale>
          <a:sx n="65" d="100"/>
          <a:sy n="65" d="100"/>
        </p:scale>
        <p:origin x="111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font" Target="fonts/font12.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7B493-CD11-1046-A221-4D3D41035E04}" type="datetimeFigureOut">
              <a:rPr lang="tr-TR" smtClean="0"/>
              <a:pPr/>
              <a:t>2.3.2020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E03B-4396-F040-934A-24660824B7FE}" type="slidenum">
              <a:rPr lang="tr-TR" smtClean="0"/>
              <a:pPr/>
              <a:t>‹#›</a:t>
            </a:fld>
            <a:endParaRPr lang="tr-TR"/>
          </a:p>
        </p:txBody>
      </p:sp>
    </p:spTree>
    <p:extLst>
      <p:ext uri="{BB962C8B-B14F-4D97-AF65-F5344CB8AC3E}">
        <p14:creationId xmlns:p14="http://schemas.microsoft.com/office/powerpoint/2010/main" val="186454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a:t>
            </a:fld>
            <a:endParaRPr lang="tr-TR"/>
          </a:p>
        </p:txBody>
      </p:sp>
    </p:spTree>
    <p:extLst>
      <p:ext uri="{BB962C8B-B14F-4D97-AF65-F5344CB8AC3E}">
        <p14:creationId xmlns:p14="http://schemas.microsoft.com/office/powerpoint/2010/main" val="11339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tr-TR" sz="1200" i="1" kern="1200" dirty="0" err="1">
                <a:solidFill>
                  <a:schemeClr val="tx1"/>
                </a:solidFill>
                <a:effectLst/>
                <a:latin typeface="+mn-lt"/>
                <a:ea typeface="+mn-ea"/>
                <a:cs typeface="+mn-cs"/>
              </a:rPr>
              <a:t>İmmunkompromize</a:t>
            </a:r>
            <a:r>
              <a:rPr lang="tr-TR" sz="1200" i="1" kern="1200" dirty="0">
                <a:solidFill>
                  <a:schemeClr val="tx1"/>
                </a:solidFill>
                <a:effectLst/>
                <a:latin typeface="+mn-lt"/>
                <a:ea typeface="+mn-ea"/>
                <a:cs typeface="+mn-cs"/>
              </a:rPr>
              <a:t> hastalarda klinik tablonun </a:t>
            </a:r>
            <a:r>
              <a:rPr lang="tr-TR" sz="1200" i="1" kern="1200" dirty="0" err="1">
                <a:solidFill>
                  <a:schemeClr val="tx1"/>
                </a:solidFill>
                <a:effectLst/>
                <a:latin typeface="+mn-lt"/>
                <a:ea typeface="+mn-ea"/>
                <a:cs typeface="+mn-cs"/>
              </a:rPr>
              <a:t>atipik</a:t>
            </a:r>
            <a:r>
              <a:rPr lang="tr-TR" sz="1200" i="1" kern="1200" dirty="0">
                <a:solidFill>
                  <a:schemeClr val="tx1"/>
                </a:solidFill>
                <a:effectLst/>
                <a:latin typeface="+mn-lt"/>
                <a:ea typeface="+mn-ea"/>
                <a:cs typeface="+mn-cs"/>
              </a:rPr>
              <a:t> seyirli olabileceği </a:t>
            </a:r>
            <a:r>
              <a:rPr lang="tr-TR" sz="1200" i="1" kern="1200" dirty="0" err="1">
                <a:solidFill>
                  <a:schemeClr val="tx1"/>
                </a:solidFill>
                <a:effectLst/>
                <a:latin typeface="+mn-lt"/>
                <a:ea typeface="+mn-ea"/>
                <a:cs typeface="+mn-cs"/>
              </a:rPr>
              <a:t>gözardı</a:t>
            </a:r>
            <a:r>
              <a:rPr lang="tr-TR" sz="1200" i="1" kern="1200" dirty="0">
                <a:solidFill>
                  <a:schemeClr val="tx1"/>
                </a:solidFill>
                <a:effectLst/>
                <a:latin typeface="+mn-lt"/>
                <a:ea typeface="+mn-ea"/>
                <a:cs typeface="+mn-cs"/>
              </a:rPr>
              <a:t> edilmemelidir.</a:t>
            </a:r>
            <a:r>
              <a:rPr lang="tr-TR" sz="1200" kern="1200" dirty="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12</a:t>
            </a:fld>
            <a:endParaRPr lang="tr-TR"/>
          </a:p>
        </p:txBody>
      </p:sp>
    </p:spTree>
    <p:extLst>
      <p:ext uri="{BB962C8B-B14F-4D97-AF65-F5344CB8AC3E}">
        <p14:creationId xmlns:p14="http://schemas.microsoft.com/office/powerpoint/2010/main" val="143648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Numune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sürüntüsü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Viral Transport </a:t>
            </a:r>
            <a:r>
              <a:rPr lang="en-US" sz="1200" kern="1200" dirty="0" err="1">
                <a:solidFill>
                  <a:schemeClr val="tx1"/>
                </a:solidFill>
                <a:effectLst/>
                <a:latin typeface="+mn-lt"/>
                <a:ea typeface="+mn-ea"/>
                <a:cs typeface="+mn-cs"/>
              </a:rPr>
              <a:t>Besiyeri</a:t>
            </a:r>
            <a:r>
              <a:rPr lang="en-US" sz="1200" kern="1200" dirty="0">
                <a:solidFill>
                  <a:schemeClr val="tx1"/>
                </a:solidFill>
                <a:effectLst/>
                <a:latin typeface="+mn-lt"/>
                <a:ea typeface="+mn-ea"/>
                <a:cs typeface="+mn-cs"/>
              </a:rPr>
              <a:t> (VTM)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Trakeal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aspirat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bronkoskopik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balgam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alınacak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steril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sızdırmaz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kaplara</a:t>
            </a:r>
            <a:r>
              <a:rPr lang="en-US" sz="1200" kern="1200" dirty="0">
                <a:solidFill>
                  <a:schemeClr val="tx1"/>
                </a:solidFill>
                <a:effectLst/>
                <a:latin typeface="+mn-lt"/>
                <a:ea typeface="+mn-ea"/>
                <a:cs typeface="+mn-cs"/>
              </a:rPr>
              <a:t> 2-3 ml </a:t>
            </a:r>
            <a:r>
              <a:rPr lang="en-US" sz="1200" kern="1200" dirty="0" err="1">
                <a:solidFill>
                  <a:schemeClr val="tx1"/>
                </a:solidFill>
                <a:effectLst/>
                <a:latin typeface="+mn-lt"/>
                <a:ea typeface="+mn-ea"/>
                <a:cs typeface="+mn-cs"/>
              </a:rPr>
              <a:t>alınmalıdır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Tüm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alındıktan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buzdolabında</a:t>
            </a:r>
            <a:r>
              <a:rPr lang="en-US" sz="1200" kern="1200" dirty="0">
                <a:solidFill>
                  <a:schemeClr val="tx1"/>
                </a:solidFill>
                <a:effectLst/>
                <a:latin typeface="+mn-lt"/>
                <a:ea typeface="+mn-ea"/>
                <a:cs typeface="+mn-cs"/>
              </a:rPr>
              <a:t> (2-8</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arası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muhafaza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ivedilikle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laboratuvara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ulaştırılmalıdır</a:t>
            </a:r>
            <a:r>
              <a:rPr lang="en-US"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A7D3E03B-4396-F040-934A-24660824B7FE}" type="slidenum">
              <a:rPr lang="tr-TR" smtClean="0"/>
              <a:pPr/>
              <a:t>17</a:t>
            </a:fld>
            <a:endParaRPr lang="tr-TR"/>
          </a:p>
        </p:txBody>
      </p:sp>
    </p:spTree>
    <p:extLst>
      <p:ext uri="{BB962C8B-B14F-4D97-AF65-F5344CB8AC3E}">
        <p14:creationId xmlns:p14="http://schemas.microsoft.com/office/powerpoint/2010/main" val="106726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36</a:t>
            </a:fld>
            <a:endParaRPr lang="tr-TR"/>
          </a:p>
        </p:txBody>
      </p:sp>
    </p:spTree>
    <p:extLst>
      <p:ext uri="{BB962C8B-B14F-4D97-AF65-F5344CB8AC3E}">
        <p14:creationId xmlns:p14="http://schemas.microsoft.com/office/powerpoint/2010/main" val="212453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37</a:t>
            </a:fld>
            <a:endParaRPr lang="tr-TR"/>
          </a:p>
        </p:txBody>
      </p:sp>
    </p:spTree>
    <p:extLst>
      <p:ext uri="{BB962C8B-B14F-4D97-AF65-F5344CB8AC3E}">
        <p14:creationId xmlns:p14="http://schemas.microsoft.com/office/powerpoint/2010/main" val="271902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mn-lt"/>
              </a:rPr>
              <a:t>(dal hastanesi dışındaki) </a:t>
            </a:r>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41</a:t>
            </a:fld>
            <a:endParaRPr lang="tr-TR"/>
          </a:p>
        </p:txBody>
      </p:sp>
    </p:spTree>
    <p:extLst>
      <p:ext uri="{BB962C8B-B14F-4D97-AF65-F5344CB8AC3E}">
        <p14:creationId xmlns:p14="http://schemas.microsoft.com/office/powerpoint/2010/main" val="322370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57</a:t>
            </a:fld>
            <a:endParaRPr lang="tr-TR"/>
          </a:p>
        </p:txBody>
      </p:sp>
    </p:spTree>
    <p:extLst>
      <p:ext uri="{BB962C8B-B14F-4D97-AF65-F5344CB8AC3E}">
        <p14:creationId xmlns:p14="http://schemas.microsoft.com/office/powerpoint/2010/main" val="30841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73</a:t>
            </a:fld>
            <a:endParaRPr lang="tr-TR"/>
          </a:p>
        </p:txBody>
      </p:sp>
    </p:spTree>
    <p:extLst>
      <p:ext uri="{BB962C8B-B14F-4D97-AF65-F5344CB8AC3E}">
        <p14:creationId xmlns:p14="http://schemas.microsoft.com/office/powerpoint/2010/main" val="205838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42A9C4-E9E0-144C-94EB-D87A0E3D2E4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F03F2E-E8FB-444B-B279-2EE65176A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D5AC001-DE5F-D146-AB48-A24CEC3BA3A7}"/>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5" name="Alt Bilgi Yer Tutucusu 4">
            <a:extLst>
              <a:ext uri="{FF2B5EF4-FFF2-40B4-BE49-F238E27FC236}">
                <a16:creationId xmlns:a16="http://schemas.microsoft.com/office/drawing/2014/main" id="{1BEFC020-6162-1247-AE75-3ACBDA827A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19296C-70B3-734F-B5E6-B442520524EF}"/>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34114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C92545-F65A-A54B-86D9-D3F6A64A7A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B8E16C5-39E3-1344-8831-336A910ACFB2}"/>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5094BB16-6903-914C-80AE-C0BEA8FEDDEB}"/>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5" name="Alt Bilgi Yer Tutucusu 4">
            <a:extLst>
              <a:ext uri="{FF2B5EF4-FFF2-40B4-BE49-F238E27FC236}">
                <a16:creationId xmlns:a16="http://schemas.microsoft.com/office/drawing/2014/main" id="{19FEA661-5608-CF44-A546-84FA5325FB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205340-BB1C-544C-9D82-EEBF023C08BD}"/>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00124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FD8A3D4-A78A-294D-AD7F-549F56516D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62F1EFE-692C-724E-A538-17723FC91C96}"/>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BE1C3A9-3B98-2F4D-8A72-B536691753CA}"/>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5" name="Alt Bilgi Yer Tutucusu 4">
            <a:extLst>
              <a:ext uri="{FF2B5EF4-FFF2-40B4-BE49-F238E27FC236}">
                <a16:creationId xmlns:a16="http://schemas.microsoft.com/office/drawing/2014/main" id="{BE9A8F11-B901-C040-A9F4-3048C316A1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8D44C0-0981-964A-AB13-2E49BF939AA0}"/>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97466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ölüm Üstbilgisi">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27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2.3.2020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08170" y="725486"/>
            <a:ext cx="4852989" cy="4852989"/>
          </a:xfrm>
          <a:prstGeom prst="line">
            <a:avLst/>
          </a:prstGeom>
          <a:ln w="31750">
            <a:no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no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2.3.2020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101C89-090F-1F44-99C5-4B5847752E04}"/>
              </a:ext>
            </a:extLst>
          </p:cNvPr>
          <p:cNvSpPr>
            <a:spLocks noGrp="1"/>
          </p:cNvSpPr>
          <p:nvPr>
            <p:ph type="title"/>
          </p:nvPr>
        </p:nvSpPr>
        <p:spPr>
          <a:xfrm>
            <a:off x="1109272" y="989351"/>
            <a:ext cx="10244528" cy="701337"/>
          </a:xfrm>
        </p:spPr>
        <p:txBody>
          <a:bodyPr/>
          <a:lstStyle>
            <a:lvl1pPr>
              <a:defRPr sz="3600" b="1">
                <a:latin typeface="Arial" panose="020B0604020202020204" pitchFamily="34" charset="0"/>
                <a:cs typeface="Arial" panose="020B060402020202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F288BFE6-2A45-A648-A694-FFDABD12613A}"/>
              </a:ext>
            </a:extLst>
          </p:cNvPr>
          <p:cNvSpPr>
            <a:spLocks noGrp="1"/>
          </p:cNvSpPr>
          <p:nvPr>
            <p:ph idx="1"/>
          </p:nvPr>
        </p:nvSpPr>
        <p:spPr/>
        <p:txBody>
          <a:bodyPr/>
          <a:lstStyle>
            <a:lvl1pPr>
              <a:defRPr sz="2600">
                <a:latin typeface="Arial" panose="020B0604020202020204" pitchFamily="34" charset="0"/>
                <a:cs typeface="Arial" panose="020B0604020202020204" pitchFamily="34" charset="0"/>
              </a:defRPr>
            </a:lvl1pPr>
          </a:lstStyle>
          <a:p>
            <a:r>
              <a:rPr lang="tr-TR" dirty="0"/>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46A6BC1A-311B-704E-AC63-8D143EDC64DF}"/>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5" name="Alt Bilgi Yer Tutucusu 4">
            <a:extLst>
              <a:ext uri="{FF2B5EF4-FFF2-40B4-BE49-F238E27FC236}">
                <a16:creationId xmlns:a16="http://schemas.microsoft.com/office/drawing/2014/main" id="{5F6D8C83-8EB9-154D-8D18-B4AF3E7084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4615DBE-BF6C-444D-9DC9-70804CFC2EF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982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4BDADF-4F8F-5440-975F-B128FBB4AA6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C0E5369-3AAE-DC49-AA84-5B8FC6881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2F775EC-E400-A74C-BB02-CA2BBF262D9B}"/>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5" name="Alt Bilgi Yer Tutucusu 4">
            <a:extLst>
              <a:ext uri="{FF2B5EF4-FFF2-40B4-BE49-F238E27FC236}">
                <a16:creationId xmlns:a16="http://schemas.microsoft.com/office/drawing/2014/main" id="{A8FBAF36-DB3E-0F40-9C6C-341352E8AF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88E202-5A8F-9247-A3F8-A349DD89040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65300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5BF81E-A982-6F46-BB99-002E1290B4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D6830A4-85FE-CF49-9520-B8ED5D34FE28}"/>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B9A2F0E0-260A-8748-954C-3865CCB458B1}"/>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BA0A5786-F3B1-1044-93B1-02A56E0F8F72}"/>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6" name="Alt Bilgi Yer Tutucusu 5">
            <a:extLst>
              <a:ext uri="{FF2B5EF4-FFF2-40B4-BE49-F238E27FC236}">
                <a16:creationId xmlns:a16="http://schemas.microsoft.com/office/drawing/2014/main" id="{4E938B5B-36A4-9941-93A0-9008FBC289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E78F13-92D1-7B4F-A132-7EE98669D42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42815521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EDEF85-B58F-0940-A22D-9DA8253943B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216F8E1-8C69-BC4D-8DDF-7AAD4D22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6435DFB-973B-8443-A916-F959A9DD2B7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070EE86B-B42A-314F-9132-ABBF04F20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1B7ED894-DCD5-2F44-96C8-048D31A25C3A}"/>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938A6BFA-7B76-3540-85EF-B1C4FA1DC61B}"/>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8" name="Alt Bilgi Yer Tutucusu 7">
            <a:extLst>
              <a:ext uri="{FF2B5EF4-FFF2-40B4-BE49-F238E27FC236}">
                <a16:creationId xmlns:a16="http://schemas.microsoft.com/office/drawing/2014/main" id="{BA9D5F59-8479-CE48-A290-33403872EF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FC78FD3-800C-C244-91DE-7B243277FDA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130312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C45CFC-6AB1-2A4E-A28F-D9E10BFED7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2FC3DDB-1F27-A94E-80D7-3042D40BFDDC}"/>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4" name="Alt Bilgi Yer Tutucusu 3">
            <a:extLst>
              <a:ext uri="{FF2B5EF4-FFF2-40B4-BE49-F238E27FC236}">
                <a16:creationId xmlns:a16="http://schemas.microsoft.com/office/drawing/2014/main" id="{FEB9E906-B6F2-554B-9B7B-6D73F4AE954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52DE976-F3C7-0D47-839A-0D7C67124C4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66373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E1580DD-BECD-DE4D-BBCD-E0B2DEC7545C}"/>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3" name="Alt Bilgi Yer Tutucusu 2">
            <a:extLst>
              <a:ext uri="{FF2B5EF4-FFF2-40B4-BE49-F238E27FC236}">
                <a16:creationId xmlns:a16="http://schemas.microsoft.com/office/drawing/2014/main" id="{0ECFA06C-5114-CA41-BB2C-B29B005F07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5BDB65A-8782-854E-A86E-A537AAB9E909}"/>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019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158DE7-603C-EC47-8EE3-82CD6A6ADC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9D192C1-88C8-B547-B79E-07DAE020D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B9351485-537A-EC43-A7FE-92A912B99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1F7A7E4E-60F2-1948-9C87-B1A8E8C715B9}"/>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6" name="Alt Bilgi Yer Tutucusu 5">
            <a:extLst>
              <a:ext uri="{FF2B5EF4-FFF2-40B4-BE49-F238E27FC236}">
                <a16:creationId xmlns:a16="http://schemas.microsoft.com/office/drawing/2014/main" id="{E646E380-5567-3042-A6EA-6AA37778BA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BEEE1D-BB3D-5547-812B-28EFEEA2E51C}"/>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2786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7A00CC-42A1-304B-B451-B7B728761B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D74993-E82A-1F4D-BD32-52A727063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F689273-485F-ED47-92B0-233F8E63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389D8681-6C9C-634C-A193-EC83A7AF056F}"/>
              </a:ext>
            </a:extLst>
          </p:cNvPr>
          <p:cNvSpPr>
            <a:spLocks noGrp="1"/>
          </p:cNvSpPr>
          <p:nvPr>
            <p:ph type="dt" sz="half" idx="10"/>
          </p:nvPr>
        </p:nvSpPr>
        <p:spPr/>
        <p:txBody>
          <a:bodyPr/>
          <a:lstStyle/>
          <a:p>
            <a:fld id="{391C0D78-CBB9-8641-B664-BA7833CE614B}" type="datetimeFigureOut">
              <a:rPr lang="tr-TR" smtClean="0"/>
              <a:pPr/>
              <a:t>2.3.2020</a:t>
            </a:fld>
            <a:endParaRPr lang="tr-TR"/>
          </a:p>
        </p:txBody>
      </p:sp>
      <p:sp>
        <p:nvSpPr>
          <p:cNvPr id="6" name="Alt Bilgi Yer Tutucusu 5">
            <a:extLst>
              <a:ext uri="{FF2B5EF4-FFF2-40B4-BE49-F238E27FC236}">
                <a16:creationId xmlns:a16="http://schemas.microsoft.com/office/drawing/2014/main" id="{E34FD736-3005-0749-B32C-D1F333099D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F31ECF-CA83-DD46-B419-097031AE938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8047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5DE7B33-18BF-AD48-8242-14F5B3A696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45A08B-F59F-3E47-BF51-14F1474D2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2A72872-4E4E-954C-B881-EA4EC81DA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C0D78-CBB9-8641-B664-BA7833CE614B}" type="datetimeFigureOut">
              <a:rPr lang="tr-TR" smtClean="0"/>
              <a:pPr/>
              <a:t>2.3.2020</a:t>
            </a:fld>
            <a:endParaRPr lang="tr-TR"/>
          </a:p>
        </p:txBody>
      </p:sp>
      <p:sp>
        <p:nvSpPr>
          <p:cNvPr id="5" name="Alt Bilgi Yer Tutucusu 4">
            <a:extLst>
              <a:ext uri="{FF2B5EF4-FFF2-40B4-BE49-F238E27FC236}">
                <a16:creationId xmlns:a16="http://schemas.microsoft.com/office/drawing/2014/main" id="{B80ED280-3B11-EF41-9FDC-D42D899B6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B30C5E0-3B13-C748-9D63-7CFD537E0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2C5A8-63B1-2A48-82C4-62AE275B8604}" type="slidenum">
              <a:rPr lang="tr-TR" smtClean="0"/>
              <a:pPr/>
              <a:t>‹#›</a:t>
            </a:fld>
            <a:endParaRPr lang="tr-TR"/>
          </a:p>
        </p:txBody>
      </p:sp>
    </p:spTree>
    <p:extLst>
      <p:ext uri="{BB962C8B-B14F-4D97-AF65-F5344CB8AC3E}">
        <p14:creationId xmlns:p14="http://schemas.microsoft.com/office/powerpoint/2010/main" val="16250604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07" r:id="rId13"/>
    <p:sldLayoutId id="214748390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isaid.org/fileadmin/gisaid/files/images/betacoronavirus_Wuhan_Jan_2020.pn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4116910" y="5793540"/>
            <a:ext cx="3958180" cy="400110"/>
          </a:xfrm>
          <a:prstGeom prst="rect">
            <a:avLst/>
          </a:prstGeom>
          <a:noFill/>
        </p:spPr>
        <p:txBody>
          <a:bodyPr wrap="square" rtlCol="0">
            <a:spAutoFit/>
          </a:bodyPr>
          <a:lstStyle/>
          <a:p>
            <a:pPr algn="ctr"/>
            <a:r>
              <a:rPr lang="tr-TR" sz="2000" smtClean="0">
                <a:solidFill>
                  <a:srgbClr val="DB0D15"/>
                </a:solidFill>
                <a:latin typeface="+mj-lt"/>
                <a:ea typeface="Century Gothic" charset="0"/>
                <a:cs typeface="Century Gothic" charset="0"/>
              </a:rPr>
              <a:t>25 </a:t>
            </a:r>
            <a:r>
              <a:rPr lang="tr-TR" sz="2000" dirty="0">
                <a:solidFill>
                  <a:srgbClr val="DB0D15"/>
                </a:solidFill>
                <a:latin typeface="+mj-lt"/>
                <a:ea typeface="Century Gothic" charset="0"/>
                <a:cs typeface="Century Gothic" charset="0"/>
              </a:rPr>
              <a:t>Şubat 2020 Versiyonu</a:t>
            </a:r>
          </a:p>
        </p:txBody>
      </p:sp>
      <p:sp>
        <p:nvSpPr>
          <p:cNvPr id="3" name="Dikdörtgen 2">
            <a:extLst>
              <a:ext uri="{FF2B5EF4-FFF2-40B4-BE49-F238E27FC236}">
                <a16:creationId xmlns:a16="http://schemas.microsoft.com/office/drawing/2014/main" id="{D94BD154-96BF-CF4B-9031-B2B111DAE963}"/>
              </a:ext>
            </a:extLst>
          </p:cNvPr>
          <p:cNvSpPr/>
          <p:nvPr/>
        </p:nvSpPr>
        <p:spPr>
          <a:xfrm>
            <a:off x="1765954" y="4055378"/>
            <a:ext cx="8660092" cy="1323439"/>
          </a:xfrm>
          <a:prstGeom prst="rect">
            <a:avLst/>
          </a:prstGeom>
        </p:spPr>
        <p:txBody>
          <a:bodyPr wrap="square">
            <a:spAutoFit/>
          </a:bodyPr>
          <a:lstStyle/>
          <a:p>
            <a:pPr algn="ctr"/>
            <a:r>
              <a:rPr lang="tr-TR" sz="4000" b="1" dirty="0">
                <a:ea typeface="Century Gothic" charset="0"/>
                <a:cs typeface="Arial" panose="020B0604020202020204" pitchFamily="34" charset="0"/>
              </a:rPr>
              <a:t>COVID-19</a:t>
            </a:r>
            <a:endParaRPr lang="tr-TR" sz="4000" b="1" dirty="0">
              <a:latin typeface="+mj-lt"/>
              <a:ea typeface="Century Gothic" charset="0"/>
              <a:cs typeface="Arial" panose="020B0604020202020204" pitchFamily="34" charset="0"/>
            </a:endParaRPr>
          </a:p>
          <a:p>
            <a:pPr algn="ctr"/>
            <a:r>
              <a:rPr lang="tr-TR" sz="4000" b="1" dirty="0">
                <a:latin typeface="+mj-lt"/>
                <a:ea typeface="Century Gothic" charset="0"/>
                <a:cs typeface="Arial" panose="020B0604020202020204" pitchFamily="34" charset="0"/>
              </a:rPr>
              <a:t>(</a:t>
            </a:r>
            <a:r>
              <a:rPr lang="tr-TR" sz="4000" b="1" dirty="0">
                <a:ea typeface="Century Gothic" charset="0"/>
                <a:cs typeface="Arial" panose="020B0604020202020204" pitchFamily="34" charset="0"/>
              </a:rPr>
              <a:t>2019-nCoV Hastalığı</a:t>
            </a:r>
            <a:r>
              <a:rPr lang="tr-TR" sz="4000" b="1" dirty="0">
                <a:latin typeface="+mj-lt"/>
                <a:ea typeface="Century Gothic" charset="0"/>
                <a:cs typeface="Arial" panose="020B0604020202020204" pitchFamily="34" charset="0"/>
              </a:rPr>
              <a:t>) Rehberi</a:t>
            </a:r>
          </a:p>
        </p:txBody>
      </p:sp>
      <p:pic>
        <p:nvPicPr>
          <p:cNvPr id="4" name="Resim 3">
            <a:extLst>
              <a:ext uri="{FF2B5EF4-FFF2-40B4-BE49-F238E27FC236}">
                <a16:creationId xmlns:a16="http://schemas.microsoft.com/office/drawing/2014/main" id="{2F9E8211-5CB5-024A-9750-BDFF61E324D6}"/>
              </a:ext>
            </a:extLst>
          </p:cNvPr>
          <p:cNvPicPr>
            <a:picLocks noChangeAspect="1"/>
          </p:cNvPicPr>
          <p:nvPr/>
        </p:nvPicPr>
        <p:blipFill>
          <a:blip r:embed="rId4"/>
          <a:stretch>
            <a:fillRect/>
          </a:stretch>
        </p:blipFill>
        <p:spPr>
          <a:xfrm>
            <a:off x="3786386" y="522560"/>
            <a:ext cx="4104565" cy="2837724"/>
          </a:xfrm>
          <a:prstGeom prst="rect">
            <a:avLst/>
          </a:prstGeom>
        </p:spPr>
      </p:pic>
    </p:spTree>
    <p:extLst>
      <p:ext uri="{BB962C8B-B14F-4D97-AF65-F5344CB8AC3E}">
        <p14:creationId xmlns:p14="http://schemas.microsoft.com/office/powerpoint/2010/main" val="193615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217745E5-3025-4110-AC42-7CD5993A2393}"/>
              </a:ext>
            </a:extLst>
          </p:cNvPr>
          <p:cNvSpPr>
            <a:spLocks noGrp="1"/>
          </p:cNvSpPr>
          <p:nvPr>
            <p:ph idx="1"/>
          </p:nvPr>
        </p:nvSpPr>
        <p:spPr>
          <a:xfrm>
            <a:off x="1461155" y="1532458"/>
            <a:ext cx="9445658" cy="3793083"/>
          </a:xfrm>
        </p:spPr>
        <p:txBody>
          <a:bodyPr/>
          <a:lstStyle/>
          <a:p>
            <a:pPr>
              <a:spcBef>
                <a:spcPts val="1800"/>
              </a:spcBef>
            </a:pPr>
            <a:r>
              <a:rPr lang="tr-TR" dirty="0">
                <a:latin typeface="+mn-lt"/>
              </a:rPr>
              <a:t>S</a:t>
            </a:r>
            <a:r>
              <a:rPr lang="en-US" dirty="0" err="1">
                <a:latin typeface="+mn-lt"/>
              </a:rPr>
              <a:t>olunum</a:t>
            </a:r>
            <a:r>
              <a:rPr lang="en-US" dirty="0">
                <a:latin typeface="+mn-lt"/>
              </a:rPr>
              <a:t> </a:t>
            </a:r>
            <a:r>
              <a:rPr lang="en-US" dirty="0" err="1">
                <a:latin typeface="+mn-lt"/>
              </a:rPr>
              <a:t>semptomları</a:t>
            </a:r>
            <a:r>
              <a:rPr lang="tr-TR" dirty="0">
                <a:latin typeface="+mn-lt"/>
              </a:rPr>
              <a:t>;</a:t>
            </a:r>
            <a:r>
              <a:rPr lang="en-US" dirty="0">
                <a:latin typeface="+mn-lt"/>
              </a:rPr>
              <a:t> </a:t>
            </a:r>
            <a:r>
              <a:rPr lang="en-US" dirty="0" err="1">
                <a:latin typeface="+mn-lt"/>
              </a:rPr>
              <a:t>ateş</a:t>
            </a:r>
            <a:r>
              <a:rPr lang="en-US" dirty="0">
                <a:latin typeface="+mn-lt"/>
              </a:rPr>
              <a:t>, </a:t>
            </a:r>
            <a:r>
              <a:rPr lang="en-US" dirty="0" err="1">
                <a:latin typeface="+mn-lt"/>
              </a:rPr>
              <a:t>öksürük</a:t>
            </a:r>
            <a:r>
              <a:rPr lang="en-US" dirty="0">
                <a:latin typeface="+mn-lt"/>
              </a:rPr>
              <a:t> </a:t>
            </a:r>
            <a:r>
              <a:rPr lang="en-US" dirty="0" err="1">
                <a:latin typeface="+mn-lt"/>
              </a:rPr>
              <a:t>ve</a:t>
            </a:r>
            <a:r>
              <a:rPr lang="en-US" dirty="0">
                <a:latin typeface="+mn-lt"/>
              </a:rPr>
              <a:t> </a:t>
            </a:r>
            <a:r>
              <a:rPr lang="en-US" dirty="0" err="1">
                <a:latin typeface="+mn-lt"/>
              </a:rPr>
              <a:t>dispne</a:t>
            </a:r>
            <a:r>
              <a:rPr lang="tr-TR" dirty="0">
                <a:latin typeface="+mn-lt"/>
              </a:rPr>
              <a:t> vb.</a:t>
            </a:r>
          </a:p>
          <a:p>
            <a:pPr>
              <a:spcBef>
                <a:spcPts val="1800"/>
              </a:spcBef>
            </a:pPr>
            <a:r>
              <a:rPr lang="en-US" dirty="0" err="1">
                <a:latin typeface="+mn-lt"/>
              </a:rPr>
              <a:t>Daha</a:t>
            </a:r>
            <a:r>
              <a:rPr lang="en-US" dirty="0">
                <a:latin typeface="+mn-lt"/>
              </a:rPr>
              <a:t> </a:t>
            </a:r>
            <a:r>
              <a:rPr lang="en-US" dirty="0" err="1">
                <a:latin typeface="+mn-lt"/>
              </a:rPr>
              <a:t>ciddi</a:t>
            </a:r>
            <a:r>
              <a:rPr lang="en-US" dirty="0">
                <a:latin typeface="+mn-lt"/>
              </a:rPr>
              <a:t> </a:t>
            </a:r>
            <a:r>
              <a:rPr lang="en-US" dirty="0" err="1">
                <a:latin typeface="+mn-lt"/>
              </a:rPr>
              <a:t>vakalarda</a:t>
            </a:r>
            <a:r>
              <a:rPr lang="tr-TR" dirty="0">
                <a:latin typeface="+mn-lt"/>
              </a:rPr>
              <a:t>;</a:t>
            </a:r>
            <a:r>
              <a:rPr lang="en-US" dirty="0">
                <a:latin typeface="+mn-lt"/>
              </a:rPr>
              <a:t> </a:t>
            </a:r>
            <a:r>
              <a:rPr lang="en-US" dirty="0" err="1">
                <a:latin typeface="+mn-lt"/>
              </a:rPr>
              <a:t>pnömoni</a:t>
            </a:r>
            <a:r>
              <a:rPr lang="en-US" dirty="0">
                <a:latin typeface="+mn-lt"/>
              </a:rPr>
              <a:t>, </a:t>
            </a:r>
            <a:r>
              <a:rPr lang="en-US" dirty="0" err="1">
                <a:latin typeface="+mn-lt"/>
              </a:rPr>
              <a:t>ağır</a:t>
            </a:r>
            <a:r>
              <a:rPr lang="en-US" dirty="0">
                <a:latin typeface="+mn-lt"/>
              </a:rPr>
              <a:t> </a:t>
            </a:r>
            <a:r>
              <a:rPr lang="en-US" dirty="0" err="1">
                <a:latin typeface="+mn-lt"/>
              </a:rPr>
              <a:t>akut</a:t>
            </a:r>
            <a:r>
              <a:rPr lang="en-US" dirty="0">
                <a:latin typeface="+mn-lt"/>
              </a:rPr>
              <a:t> </a:t>
            </a:r>
            <a:r>
              <a:rPr lang="en-US" dirty="0" err="1">
                <a:latin typeface="+mn-lt"/>
              </a:rPr>
              <a:t>solunum</a:t>
            </a:r>
            <a:r>
              <a:rPr lang="en-US" dirty="0">
                <a:latin typeface="+mn-lt"/>
              </a:rPr>
              <a:t> </a:t>
            </a:r>
            <a:r>
              <a:rPr lang="en-US" dirty="0" err="1">
                <a:latin typeface="+mn-lt"/>
              </a:rPr>
              <a:t>yolu</a:t>
            </a:r>
            <a:r>
              <a:rPr lang="en-US" dirty="0">
                <a:latin typeface="+mn-lt"/>
              </a:rPr>
              <a:t> </a:t>
            </a:r>
            <a:r>
              <a:rPr lang="en-US" dirty="0" err="1">
                <a:latin typeface="+mn-lt"/>
              </a:rPr>
              <a:t>enfeksiyonu</a:t>
            </a:r>
            <a:r>
              <a:rPr lang="en-US" dirty="0">
                <a:latin typeface="+mn-lt"/>
              </a:rPr>
              <a:t>, </a:t>
            </a:r>
            <a:r>
              <a:rPr lang="en-US" dirty="0" err="1">
                <a:latin typeface="+mn-lt"/>
              </a:rPr>
              <a:t>böbrek</a:t>
            </a:r>
            <a:r>
              <a:rPr lang="en-US" dirty="0">
                <a:latin typeface="+mn-lt"/>
              </a:rPr>
              <a:t> </a:t>
            </a:r>
            <a:r>
              <a:rPr lang="en-US" dirty="0" err="1">
                <a:latin typeface="+mn-lt"/>
              </a:rPr>
              <a:t>yetmezliği</a:t>
            </a:r>
            <a:r>
              <a:rPr lang="en-US" dirty="0">
                <a:latin typeface="+mn-lt"/>
              </a:rPr>
              <a:t> </a:t>
            </a:r>
            <a:r>
              <a:rPr lang="en-US" dirty="0" err="1">
                <a:latin typeface="+mn-lt"/>
              </a:rPr>
              <a:t>ve</a:t>
            </a:r>
            <a:r>
              <a:rPr lang="en-US" dirty="0">
                <a:latin typeface="+mn-lt"/>
              </a:rPr>
              <a:t> </a:t>
            </a:r>
            <a:r>
              <a:rPr lang="en-US" dirty="0" err="1">
                <a:latin typeface="+mn-lt"/>
              </a:rPr>
              <a:t>hatta</a:t>
            </a:r>
            <a:r>
              <a:rPr lang="en-US" dirty="0">
                <a:latin typeface="+mn-lt"/>
              </a:rPr>
              <a:t> </a:t>
            </a:r>
            <a:r>
              <a:rPr lang="en-US" dirty="0" err="1">
                <a:latin typeface="+mn-lt"/>
              </a:rPr>
              <a:t>ölüm</a:t>
            </a:r>
            <a:r>
              <a:rPr lang="en-US" dirty="0">
                <a:latin typeface="+mn-lt"/>
              </a:rPr>
              <a:t> </a:t>
            </a:r>
            <a:endParaRPr lang="tr-TR" dirty="0">
              <a:latin typeface="+mn-lt"/>
            </a:endParaRPr>
          </a:p>
          <a:p>
            <a:pPr>
              <a:lnSpc>
                <a:spcPct val="100000"/>
              </a:lnSpc>
              <a:spcBef>
                <a:spcPts val="1800"/>
              </a:spcBef>
            </a:pPr>
            <a:r>
              <a:rPr lang="tr-TR" dirty="0" err="1">
                <a:latin typeface="+mn-lt"/>
              </a:rPr>
              <a:t>Asemptomatik</a:t>
            </a:r>
            <a:r>
              <a:rPr lang="tr-TR" dirty="0">
                <a:latin typeface="+mn-lt"/>
              </a:rPr>
              <a:t> kişiler solunum yolunda </a:t>
            </a:r>
            <a:r>
              <a:rPr lang="tr-TR" dirty="0" err="1">
                <a:latin typeface="+mn-lt"/>
              </a:rPr>
              <a:t>virus</a:t>
            </a:r>
            <a:r>
              <a:rPr lang="tr-TR" dirty="0">
                <a:latin typeface="+mn-lt"/>
              </a:rPr>
              <a:t> taşımakla birlikte majör bulaş yolu değil</a:t>
            </a:r>
          </a:p>
        </p:txBody>
      </p:sp>
      <p:sp>
        <p:nvSpPr>
          <p:cNvPr id="8" name="Unvan 1">
            <a:extLst>
              <a:ext uri="{FF2B5EF4-FFF2-40B4-BE49-F238E27FC236}">
                <a16:creationId xmlns:a16="http://schemas.microsoft.com/office/drawing/2014/main"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Hastalığın Klinik Özellikleri</a:t>
            </a:r>
          </a:p>
        </p:txBody>
      </p:sp>
    </p:spTree>
    <p:extLst>
      <p:ext uri="{BB962C8B-B14F-4D97-AF65-F5344CB8AC3E}">
        <p14:creationId xmlns:p14="http://schemas.microsoft.com/office/powerpoint/2010/main" val="184843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217745E5-3025-4110-AC42-7CD5993A2393}"/>
              </a:ext>
            </a:extLst>
          </p:cNvPr>
          <p:cNvSpPr>
            <a:spLocks noGrp="1"/>
          </p:cNvSpPr>
          <p:nvPr>
            <p:ph idx="1"/>
          </p:nvPr>
        </p:nvSpPr>
        <p:spPr>
          <a:xfrm>
            <a:off x="1461155" y="1532458"/>
            <a:ext cx="9676870" cy="4639742"/>
          </a:xfrm>
        </p:spPr>
        <p:txBody>
          <a:bodyPr>
            <a:normAutofit/>
          </a:bodyPr>
          <a:lstStyle/>
          <a:p>
            <a:pPr marL="0" indent="0">
              <a:lnSpc>
                <a:spcPct val="110000"/>
              </a:lnSpc>
              <a:spcBef>
                <a:spcPts val="1800"/>
              </a:spcBef>
              <a:buNone/>
            </a:pPr>
            <a:r>
              <a:rPr lang="tr-TR" dirty="0">
                <a:latin typeface="+mn-lt"/>
              </a:rPr>
              <a:t>COVID-19 vaka tanımına uyan hastalarda </a:t>
            </a:r>
          </a:p>
          <a:p>
            <a:pPr>
              <a:lnSpc>
                <a:spcPct val="110000"/>
              </a:lnSpc>
              <a:spcBef>
                <a:spcPts val="1800"/>
              </a:spcBef>
            </a:pPr>
            <a:r>
              <a:rPr lang="tr-TR" sz="2400" dirty="0">
                <a:latin typeface="+mn-lt"/>
              </a:rPr>
              <a:t>Solunum yolu numuneleri </a:t>
            </a:r>
            <a:r>
              <a:rPr lang="tr-TR" sz="2400" dirty="0"/>
              <a:t>COVID-19</a:t>
            </a:r>
            <a:r>
              <a:rPr lang="tr-TR" sz="2400" dirty="0">
                <a:latin typeface="+mn-lt"/>
              </a:rPr>
              <a:t> açısından değerlendirilmelidir*</a:t>
            </a:r>
          </a:p>
          <a:p>
            <a:pPr>
              <a:lnSpc>
                <a:spcPct val="110000"/>
              </a:lnSpc>
              <a:spcBef>
                <a:spcPts val="1800"/>
              </a:spcBef>
            </a:pPr>
            <a:r>
              <a:rPr lang="tr-TR" sz="2400" dirty="0">
                <a:latin typeface="+mn-lt"/>
              </a:rPr>
              <a:t>Hastada diğer solunum yolu patojenleri tespit edilse dahi </a:t>
            </a:r>
            <a:r>
              <a:rPr lang="tr-TR" sz="2400" dirty="0" err="1">
                <a:latin typeface="+mn-lt"/>
              </a:rPr>
              <a:t>ko-infeksiyonların</a:t>
            </a:r>
            <a:r>
              <a:rPr lang="tr-TR" sz="2400" dirty="0">
                <a:latin typeface="+mn-lt"/>
              </a:rPr>
              <a:t> oluşabileceği dikkate alınarak </a:t>
            </a:r>
            <a:r>
              <a:rPr lang="tr-TR" sz="2400" dirty="0"/>
              <a:t>COVID-19</a:t>
            </a:r>
            <a:r>
              <a:rPr lang="tr-TR" sz="2400" dirty="0">
                <a:latin typeface="+mn-lt"/>
              </a:rPr>
              <a:t> olası vaka tanımına uyan tüm hasta numuneleri </a:t>
            </a:r>
            <a:r>
              <a:rPr lang="tr-TR" sz="2400" dirty="0"/>
              <a:t>COVID-19</a:t>
            </a:r>
            <a:r>
              <a:rPr lang="tr-TR" sz="2400" dirty="0">
                <a:latin typeface="+mn-lt"/>
              </a:rPr>
              <a:t> için de değerlendirilmelidir</a:t>
            </a:r>
          </a:p>
          <a:p>
            <a:pPr marL="0" indent="0">
              <a:lnSpc>
                <a:spcPct val="110000"/>
              </a:lnSpc>
              <a:spcBef>
                <a:spcPts val="1800"/>
              </a:spcBef>
              <a:buNone/>
            </a:pPr>
            <a:r>
              <a:rPr lang="tr-TR" sz="1900" i="1" dirty="0">
                <a:latin typeface="+mn-lt"/>
              </a:rPr>
              <a:t>*Halk Sağlığı Genel Müdürlüğü Viroloji Referans Laboratuvarı’nda yapılmalıdır </a:t>
            </a:r>
          </a:p>
        </p:txBody>
      </p:sp>
      <p:sp>
        <p:nvSpPr>
          <p:cNvPr id="8" name="Unvan 1">
            <a:extLst>
              <a:ext uri="{FF2B5EF4-FFF2-40B4-BE49-F238E27FC236}">
                <a16:creationId xmlns:a16="http://schemas.microsoft.com/office/drawing/2014/main"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 Laboratuvar Testleri </a:t>
            </a:r>
          </a:p>
        </p:txBody>
      </p:sp>
    </p:spTree>
    <p:extLst>
      <p:ext uri="{BB962C8B-B14F-4D97-AF65-F5344CB8AC3E}">
        <p14:creationId xmlns:p14="http://schemas.microsoft.com/office/powerpoint/2010/main" val="169501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2">
            <a:extLst>
              <a:ext uri="{FF2B5EF4-FFF2-40B4-BE49-F238E27FC236}">
                <a16:creationId xmlns:a16="http://schemas.microsoft.com/office/drawing/2014/main" id="{AD11096D-143B-42DA-8588-242C75A6625B}"/>
              </a:ext>
            </a:extLst>
          </p:cNvPr>
          <p:cNvSpPr>
            <a:spLocks noGrp="1"/>
          </p:cNvSpPr>
          <p:nvPr>
            <p:ph idx="1"/>
          </p:nvPr>
        </p:nvSpPr>
        <p:spPr>
          <a:xfrm>
            <a:off x="970843" y="1133496"/>
            <a:ext cx="11047736" cy="5622904"/>
          </a:xfrm>
        </p:spPr>
        <p:txBody>
          <a:bodyPr>
            <a:noAutofit/>
          </a:bodyPr>
          <a:lstStyle/>
          <a:p>
            <a:pPr marL="0" indent="0">
              <a:buNone/>
            </a:pPr>
            <a:r>
              <a:rPr lang="en-US" sz="1800" dirty="0" err="1">
                <a:latin typeface="+mn-lt"/>
              </a:rPr>
              <a:t>Herhangi</a:t>
            </a:r>
            <a:r>
              <a:rPr lang="en-US" sz="1800" dirty="0">
                <a:latin typeface="+mn-lt"/>
              </a:rPr>
              <a:t> </a:t>
            </a:r>
            <a:r>
              <a:rPr lang="en-US" sz="1800" dirty="0" err="1">
                <a:latin typeface="+mn-lt"/>
              </a:rPr>
              <a:t>bir</a:t>
            </a:r>
            <a:r>
              <a:rPr lang="en-US" sz="1800" dirty="0">
                <a:latin typeface="+mn-lt"/>
              </a:rPr>
              <a:t> </a:t>
            </a:r>
            <a:r>
              <a:rPr lang="en-US" sz="1800" dirty="0" err="1">
                <a:latin typeface="+mn-lt"/>
              </a:rPr>
              <a:t>şiddette</a:t>
            </a:r>
            <a:r>
              <a:rPr lang="en-US" sz="1800" dirty="0">
                <a:latin typeface="+mn-lt"/>
              </a:rPr>
              <a:t> </a:t>
            </a:r>
            <a:r>
              <a:rPr lang="en-US" sz="1800" dirty="0" err="1">
                <a:latin typeface="+mn-lt"/>
              </a:rPr>
              <a:t>akut</a:t>
            </a:r>
            <a:r>
              <a:rPr lang="en-US" sz="1800" dirty="0">
                <a:latin typeface="+mn-lt"/>
              </a:rPr>
              <a:t> </a:t>
            </a:r>
            <a:r>
              <a:rPr lang="en-US" sz="1800" dirty="0" err="1">
                <a:latin typeface="+mn-lt"/>
              </a:rPr>
              <a:t>solunum</a:t>
            </a:r>
            <a:r>
              <a:rPr lang="en-US" sz="1800" dirty="0">
                <a:latin typeface="+mn-lt"/>
              </a:rPr>
              <a:t> </a:t>
            </a:r>
            <a:r>
              <a:rPr lang="en-US" sz="1800" dirty="0" err="1">
                <a:latin typeface="+mn-lt"/>
              </a:rPr>
              <a:t>yolu</a:t>
            </a:r>
            <a:r>
              <a:rPr lang="en-US" sz="1800" dirty="0">
                <a:latin typeface="+mn-lt"/>
              </a:rPr>
              <a:t> </a:t>
            </a:r>
            <a:r>
              <a:rPr lang="en-US" sz="1800" dirty="0" err="1">
                <a:latin typeface="+mn-lt"/>
              </a:rPr>
              <a:t>hastalığı</a:t>
            </a:r>
            <a:r>
              <a:rPr lang="en-US" sz="1800" dirty="0">
                <a:latin typeface="+mn-lt"/>
              </a:rPr>
              <a:t> (</a:t>
            </a:r>
            <a:r>
              <a:rPr lang="en-US" sz="1800" dirty="0" err="1">
                <a:latin typeface="+mn-lt"/>
              </a:rPr>
              <a:t>ateş</a:t>
            </a:r>
            <a:r>
              <a:rPr lang="en-US" sz="1800" dirty="0">
                <a:latin typeface="+mn-lt"/>
              </a:rPr>
              <a:t>, </a:t>
            </a:r>
            <a:r>
              <a:rPr lang="en-US" sz="1800" dirty="0" err="1">
                <a:latin typeface="+mn-lt"/>
              </a:rPr>
              <a:t>öksürük</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r>
              <a:rPr lang="en-US" sz="1800" dirty="0">
                <a:latin typeface="+mn-lt"/>
              </a:rPr>
              <a:t> </a:t>
            </a:r>
            <a:endParaRPr lang="tr-TR" sz="1800" dirty="0">
              <a:latin typeface="+mn-lt"/>
            </a:endParaRPr>
          </a:p>
          <a:p>
            <a:pPr marL="0" indent="0">
              <a:buNone/>
            </a:pPr>
            <a:r>
              <a:rPr lang="en-US" sz="1800" dirty="0">
                <a:latin typeface="+mn-lt"/>
              </a:rPr>
              <a:t>SARI (Severe Acute Respiratory Infections)- </a:t>
            </a:r>
            <a:r>
              <a:rPr lang="en-US" sz="1800" dirty="0" err="1">
                <a:latin typeface="+mn-lt"/>
              </a:rPr>
              <a:t>Ağır</a:t>
            </a:r>
            <a:r>
              <a:rPr lang="en-US" sz="1800" dirty="0">
                <a:latin typeface="+mn-lt"/>
              </a:rPr>
              <a:t> </a:t>
            </a:r>
            <a:r>
              <a:rPr lang="en-US" sz="1800" dirty="0" err="1">
                <a:latin typeface="+mn-lt"/>
              </a:rPr>
              <a:t>Akut</a:t>
            </a:r>
            <a:r>
              <a:rPr lang="en-US" sz="1800" dirty="0">
                <a:latin typeface="+mn-lt"/>
              </a:rPr>
              <a:t> </a:t>
            </a:r>
            <a:r>
              <a:rPr lang="en-US" sz="1800" dirty="0" err="1">
                <a:latin typeface="+mn-lt"/>
              </a:rPr>
              <a:t>Solunum</a:t>
            </a:r>
            <a:r>
              <a:rPr lang="en-US" sz="1800" dirty="0">
                <a:latin typeface="+mn-lt"/>
              </a:rPr>
              <a:t> </a:t>
            </a:r>
            <a:r>
              <a:rPr lang="en-US" sz="1800" dirty="0" err="1">
                <a:latin typeface="+mn-lt"/>
              </a:rPr>
              <a:t>Yolu</a:t>
            </a:r>
            <a:r>
              <a:rPr lang="en-US" sz="1800" dirty="0">
                <a:latin typeface="+mn-lt"/>
              </a:rPr>
              <a:t> </a:t>
            </a:r>
            <a:r>
              <a:rPr lang="en-US" sz="1800" dirty="0" err="1">
                <a:latin typeface="+mn-lt"/>
              </a:rPr>
              <a:t>Enfeksiyonu</a:t>
            </a:r>
            <a:r>
              <a:rPr lang="en-US" sz="1800" dirty="0">
                <a:latin typeface="+mn-lt"/>
              </a:rPr>
              <a:t> (</a:t>
            </a:r>
            <a:r>
              <a:rPr lang="en-US" sz="1800" dirty="0" err="1">
                <a:latin typeface="+mn-lt"/>
              </a:rPr>
              <a:t>ateş</a:t>
            </a:r>
            <a:r>
              <a:rPr lang="en-US" sz="1800" dirty="0">
                <a:latin typeface="+mn-lt"/>
              </a:rPr>
              <a:t>, </a:t>
            </a:r>
            <a:r>
              <a:rPr lang="en-US" sz="1800" dirty="0" err="1">
                <a:latin typeface="+mn-lt"/>
              </a:rPr>
              <a:t>öksürük</a:t>
            </a:r>
            <a:r>
              <a:rPr lang="en-US" sz="1800" dirty="0">
                <a:latin typeface="+mn-lt"/>
              </a:rPr>
              <a:t> </a:t>
            </a:r>
            <a:r>
              <a:rPr lang="en-US" sz="1800" dirty="0" err="1">
                <a:latin typeface="+mn-lt"/>
              </a:rPr>
              <a:t>ve</a:t>
            </a:r>
            <a:r>
              <a:rPr lang="en-US" sz="1800" dirty="0">
                <a:latin typeface="+mn-lt"/>
              </a:rPr>
              <a:t> </a:t>
            </a:r>
            <a:r>
              <a:rPr lang="en-US" sz="1800" dirty="0" err="1">
                <a:latin typeface="+mn-lt"/>
              </a:rPr>
              <a:t>hipoksemi</a:t>
            </a:r>
            <a:r>
              <a:rPr lang="en-US" sz="1800" dirty="0">
                <a:latin typeface="+mn-lt"/>
              </a:rPr>
              <a:t>, </a:t>
            </a:r>
            <a:r>
              <a:rPr lang="en-US" sz="1800" dirty="0" err="1">
                <a:latin typeface="+mn-lt"/>
              </a:rPr>
              <a:t>takipne</a:t>
            </a:r>
            <a:r>
              <a:rPr lang="en-US" sz="1800" dirty="0">
                <a:latin typeface="+mn-lt"/>
              </a:rPr>
              <a:t>, </a:t>
            </a:r>
            <a:r>
              <a:rPr lang="en-US" sz="1800" dirty="0" err="1">
                <a:latin typeface="+mn-lt"/>
              </a:rPr>
              <a:t>dispne</a:t>
            </a:r>
            <a:r>
              <a:rPr lang="en-US" sz="1800" dirty="0">
                <a:latin typeface="+mn-lt"/>
              </a:rPr>
              <a:t>, </a:t>
            </a:r>
            <a:r>
              <a:rPr lang="en-US" sz="1800" dirty="0" err="1">
                <a:latin typeface="+mn-lt"/>
              </a:rPr>
              <a:t>hipotansiyon</a:t>
            </a:r>
            <a:r>
              <a:rPr lang="en-US" sz="1800" dirty="0">
                <a:latin typeface="+mn-lt"/>
              </a:rPr>
              <a:t>, </a:t>
            </a:r>
            <a:r>
              <a:rPr lang="en-US" sz="1800" dirty="0" err="1">
                <a:latin typeface="+mn-lt"/>
              </a:rPr>
              <a:t>akciğer</a:t>
            </a:r>
            <a:r>
              <a:rPr lang="en-US" sz="1800" dirty="0">
                <a:latin typeface="+mn-lt"/>
              </a:rPr>
              <a:t> </a:t>
            </a:r>
            <a:r>
              <a:rPr lang="en-US" sz="1800" dirty="0" err="1">
                <a:latin typeface="+mn-lt"/>
              </a:rPr>
              <a:t>grafisinde</a:t>
            </a:r>
            <a:r>
              <a:rPr lang="en-US" sz="1800" dirty="0">
                <a:latin typeface="+mn-lt"/>
              </a:rPr>
              <a:t> </a:t>
            </a:r>
            <a:r>
              <a:rPr lang="en-US" sz="1800" dirty="0" err="1">
                <a:latin typeface="+mn-lt"/>
              </a:rPr>
              <a:t>yeni</a:t>
            </a:r>
            <a:r>
              <a:rPr lang="en-US" sz="1800" dirty="0">
                <a:latin typeface="+mn-lt"/>
              </a:rPr>
              <a:t> </a:t>
            </a:r>
            <a:r>
              <a:rPr lang="en-US" sz="1800" dirty="0" err="1">
                <a:latin typeface="+mn-lt"/>
              </a:rPr>
              <a:t>veya</a:t>
            </a:r>
            <a:r>
              <a:rPr lang="en-US" sz="1800" dirty="0">
                <a:latin typeface="+mn-lt"/>
              </a:rPr>
              <a:t> </a:t>
            </a:r>
            <a:r>
              <a:rPr lang="en-US" sz="1800" dirty="0" err="1">
                <a:latin typeface="+mn-lt"/>
              </a:rPr>
              <a:t>progressif</a:t>
            </a:r>
            <a:r>
              <a:rPr lang="en-US" sz="1800" dirty="0">
                <a:latin typeface="+mn-lt"/>
              </a:rPr>
              <a:t> </a:t>
            </a:r>
            <a:r>
              <a:rPr lang="en-US" sz="1800" dirty="0" err="1">
                <a:latin typeface="+mn-lt"/>
              </a:rPr>
              <a:t>radyolojik</a:t>
            </a:r>
            <a:r>
              <a:rPr lang="en-US" sz="1800" dirty="0">
                <a:latin typeface="+mn-lt"/>
              </a:rPr>
              <a:t> </a:t>
            </a:r>
            <a:r>
              <a:rPr lang="en-US" sz="1800" dirty="0" err="1">
                <a:latin typeface="+mn-lt"/>
              </a:rPr>
              <a:t>infiltrasyonlar</a:t>
            </a:r>
            <a:r>
              <a:rPr lang="en-US" sz="1800" dirty="0">
                <a:latin typeface="+mn-lt"/>
              </a:rPr>
              <a:t> </a:t>
            </a:r>
            <a:r>
              <a:rPr lang="en-US" sz="1800" dirty="0" err="1">
                <a:latin typeface="+mn-lt"/>
              </a:rPr>
              <a:t>konfüzyon</a:t>
            </a:r>
            <a:r>
              <a:rPr lang="en-US" sz="1800" dirty="0">
                <a:latin typeface="+mn-lt"/>
              </a:rPr>
              <a:t>, </a:t>
            </a:r>
            <a:r>
              <a:rPr lang="en-US" sz="1800" dirty="0" err="1">
                <a:latin typeface="+mn-lt"/>
              </a:rPr>
              <a:t>akut</a:t>
            </a:r>
            <a:r>
              <a:rPr lang="en-US" sz="1800" dirty="0">
                <a:latin typeface="+mn-lt"/>
              </a:rPr>
              <a:t> </a:t>
            </a:r>
            <a:r>
              <a:rPr lang="en-US" sz="1800" dirty="0" err="1">
                <a:latin typeface="+mn-lt"/>
              </a:rPr>
              <a:t>böbrek</a:t>
            </a:r>
            <a:r>
              <a:rPr lang="en-US" sz="1800" dirty="0">
                <a:latin typeface="+mn-lt"/>
              </a:rPr>
              <a:t> </a:t>
            </a:r>
            <a:r>
              <a:rPr lang="en-US" sz="1800" dirty="0" err="1">
                <a:latin typeface="+mn-lt"/>
              </a:rPr>
              <a:t>yetmezliği</a:t>
            </a:r>
            <a:r>
              <a:rPr lang="en-US" sz="1800" dirty="0">
                <a:latin typeface="+mn-lt"/>
              </a:rPr>
              <a:t> </a:t>
            </a:r>
            <a:r>
              <a:rPr lang="en-US" sz="1800" dirty="0" err="1">
                <a:latin typeface="+mn-lt"/>
              </a:rPr>
              <a:t>gibi</a:t>
            </a:r>
            <a:r>
              <a:rPr lang="en-US" sz="1800" dirty="0">
                <a:latin typeface="+mn-lt"/>
              </a:rPr>
              <a:t> </a:t>
            </a:r>
            <a:r>
              <a:rPr lang="en-US" sz="1800" dirty="0" err="1">
                <a:latin typeface="+mn-lt"/>
              </a:rPr>
              <a:t>bulgular</a:t>
            </a:r>
            <a:r>
              <a:rPr lang="en-US" sz="1800" dirty="0">
                <a:latin typeface="+mn-lt"/>
              </a:rPr>
              <a:t> </a:t>
            </a:r>
            <a:r>
              <a:rPr lang="en-US" sz="1800" dirty="0" err="1">
                <a:latin typeface="+mn-lt"/>
              </a:rPr>
              <a:t>nedeniyle</a:t>
            </a:r>
            <a:r>
              <a:rPr lang="en-US" sz="1800" dirty="0">
                <a:latin typeface="+mn-lt"/>
              </a:rPr>
              <a:t> </a:t>
            </a:r>
            <a:r>
              <a:rPr lang="en-US" sz="1800" dirty="0" err="1">
                <a:latin typeface="+mn-lt"/>
              </a:rPr>
              <a:t>hastaneye</a:t>
            </a:r>
            <a:r>
              <a:rPr lang="en-US" sz="1800" dirty="0">
                <a:latin typeface="+mn-lt"/>
              </a:rPr>
              <a:t> </a:t>
            </a:r>
            <a:r>
              <a:rPr lang="en-US" sz="1800" dirty="0" err="1">
                <a:latin typeface="+mn-lt"/>
              </a:rPr>
              <a:t>yatış</a:t>
            </a:r>
            <a:r>
              <a:rPr lang="en-US" sz="1800" dirty="0">
                <a:latin typeface="+mn-lt"/>
              </a:rPr>
              <a:t> </a:t>
            </a:r>
            <a:r>
              <a:rPr lang="en-US" sz="1800" dirty="0" err="1">
                <a:latin typeface="+mn-lt"/>
              </a:rPr>
              <a:t>gerekliliği</a:t>
            </a:r>
            <a:r>
              <a:rPr lang="en-US" sz="1800" dirty="0">
                <a:latin typeface="+mn-lt"/>
              </a:rPr>
              <a:t>) </a:t>
            </a:r>
            <a:r>
              <a:rPr lang="en-US" sz="1800" dirty="0" err="1">
                <a:latin typeface="+mn-lt"/>
              </a:rPr>
              <a:t>varlığı</a:t>
            </a:r>
            <a:r>
              <a:rPr lang="en-US" sz="1800" dirty="0">
                <a:latin typeface="+mn-lt"/>
              </a:rPr>
              <a:t> * </a:t>
            </a:r>
            <a:endParaRPr lang="tr-TR" sz="1800" dirty="0">
              <a:latin typeface="+mn-lt"/>
            </a:endParaRPr>
          </a:p>
          <a:p>
            <a:pPr marL="0" indent="0">
              <a:buNone/>
            </a:pPr>
            <a:r>
              <a:rPr lang="tr-TR" sz="1800" dirty="0">
                <a:latin typeface="+mn-lt"/>
              </a:rPr>
              <a:t>	</a:t>
            </a:r>
            <a:r>
              <a:rPr lang="en-US" sz="1800" dirty="0">
                <a:latin typeface="+mn-lt"/>
              </a:rPr>
              <a:t>VE </a:t>
            </a:r>
            <a:endParaRPr lang="tr-TR" sz="1800" dirty="0">
              <a:latin typeface="+mn-lt"/>
            </a:endParaRPr>
          </a:p>
          <a:p>
            <a:pPr marL="0" indent="0">
              <a:buNone/>
            </a:pPr>
            <a:r>
              <a:rPr lang="en-US" sz="1800" dirty="0">
                <a:latin typeface="+mn-lt"/>
              </a:rPr>
              <a:t>Son 14 </a:t>
            </a:r>
            <a:r>
              <a:rPr lang="en-US" sz="1800" dirty="0" err="1">
                <a:latin typeface="+mn-lt"/>
              </a:rPr>
              <a:t>gün</a:t>
            </a:r>
            <a:r>
              <a:rPr lang="en-US" sz="1800" dirty="0">
                <a:latin typeface="+mn-lt"/>
              </a:rPr>
              <a:t> </a:t>
            </a:r>
            <a:r>
              <a:rPr lang="en-US" sz="1800" dirty="0" err="1">
                <a:latin typeface="+mn-lt"/>
              </a:rPr>
              <a:t>içerisinde</a:t>
            </a:r>
            <a:r>
              <a:rPr lang="en-US" sz="1800" dirty="0">
                <a:latin typeface="+mn-lt"/>
              </a:rPr>
              <a:t>;</a:t>
            </a:r>
            <a:endParaRPr lang="tr-TR" sz="1800" dirty="0">
              <a:latin typeface="+mn-lt"/>
            </a:endParaRPr>
          </a:p>
          <a:p>
            <a:pPr lvl="0"/>
            <a:r>
              <a:rPr lang="en-US" sz="1800" dirty="0" err="1">
                <a:latin typeface="+mn-lt"/>
              </a:rPr>
              <a:t>Doğrulanmış</a:t>
            </a:r>
            <a:r>
              <a:rPr lang="en-US" sz="1800" dirty="0">
                <a:latin typeface="+mn-lt"/>
              </a:rPr>
              <a:t> </a:t>
            </a:r>
            <a:r>
              <a:rPr lang="tr-TR" sz="1800" dirty="0"/>
              <a:t>COVID-19</a:t>
            </a:r>
            <a:r>
              <a:rPr lang="en-US" sz="1800" dirty="0">
                <a:latin typeface="+mn-lt"/>
              </a:rPr>
              <a:t> </a:t>
            </a:r>
            <a:r>
              <a:rPr lang="tr-TR" sz="1800" dirty="0">
                <a:latin typeface="+mn-lt"/>
              </a:rPr>
              <a:t> </a:t>
            </a:r>
            <a:r>
              <a:rPr lang="en-US" sz="1800" dirty="0" err="1">
                <a:latin typeface="+mn-lt"/>
              </a:rPr>
              <a:t>vakası</a:t>
            </a:r>
            <a:r>
              <a:rPr lang="en-US" sz="1800" dirty="0">
                <a:latin typeface="+mn-lt"/>
              </a:rPr>
              <a:t> </a:t>
            </a:r>
            <a:r>
              <a:rPr lang="en-US" sz="1800" dirty="0" err="1">
                <a:latin typeface="+mn-lt"/>
              </a:rPr>
              <a:t>ile</a:t>
            </a:r>
            <a:r>
              <a:rPr lang="en-US" sz="1800" dirty="0">
                <a:latin typeface="+mn-lt"/>
              </a:rPr>
              <a:t> </a:t>
            </a:r>
            <a:r>
              <a:rPr lang="en-US" sz="1800" dirty="0" err="1">
                <a:latin typeface="+mn-lt"/>
              </a:rPr>
              <a:t>yakın</a:t>
            </a:r>
            <a:r>
              <a:rPr lang="en-US" sz="1800" dirty="0">
                <a:latin typeface="+mn-lt"/>
              </a:rPr>
              <a:t> </a:t>
            </a:r>
            <a:r>
              <a:rPr lang="en-US" sz="1800" dirty="0" err="1">
                <a:latin typeface="+mn-lt"/>
              </a:rPr>
              <a:t>temas</a:t>
            </a:r>
            <a:r>
              <a:rPr lang="en-US" sz="1800" dirty="0">
                <a:latin typeface="+mn-lt"/>
              </a:rPr>
              <a:t> </a:t>
            </a:r>
            <a:r>
              <a:rPr lang="en-US" sz="1800" dirty="0" err="1">
                <a:latin typeface="+mn-lt"/>
              </a:rPr>
              <a:t>eden</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endParaRPr lang="tr-TR" sz="1800" dirty="0">
              <a:latin typeface="+mn-lt"/>
            </a:endParaRPr>
          </a:p>
          <a:p>
            <a:pPr lvl="0"/>
            <a:r>
              <a:rPr lang="en-US" sz="1800" dirty="0" err="1">
                <a:latin typeface="+mn-lt"/>
              </a:rPr>
              <a:t>Hastane</a:t>
            </a:r>
            <a:r>
              <a:rPr lang="en-US" sz="1800" dirty="0">
                <a:latin typeface="+mn-lt"/>
              </a:rPr>
              <a:t> </a:t>
            </a:r>
            <a:r>
              <a:rPr lang="en-US" sz="1800" dirty="0" err="1">
                <a:latin typeface="+mn-lt"/>
              </a:rPr>
              <a:t>ilişkili</a:t>
            </a:r>
            <a:r>
              <a:rPr lang="en-US" sz="1800" dirty="0">
                <a:latin typeface="+mn-lt"/>
              </a:rPr>
              <a:t> </a:t>
            </a:r>
            <a:r>
              <a:rPr lang="tr-TR" sz="1800" dirty="0"/>
              <a:t>COVID-19 </a:t>
            </a:r>
            <a:r>
              <a:rPr lang="en-US" sz="1800" dirty="0" err="1">
                <a:latin typeface="+mn-lt"/>
              </a:rPr>
              <a:t>bildirilen</a:t>
            </a:r>
            <a:r>
              <a:rPr lang="en-US" sz="1800" dirty="0">
                <a:latin typeface="+mn-lt"/>
              </a:rPr>
              <a:t> </a:t>
            </a:r>
            <a:r>
              <a:rPr lang="en-US" sz="1800" dirty="0" err="1">
                <a:latin typeface="+mn-lt"/>
              </a:rPr>
              <a:t>bir</a:t>
            </a:r>
            <a:r>
              <a:rPr lang="en-US" sz="1800" dirty="0">
                <a:latin typeface="+mn-lt"/>
              </a:rPr>
              <a:t> </a:t>
            </a:r>
            <a:r>
              <a:rPr lang="en-US" sz="1800" dirty="0" err="1">
                <a:latin typeface="+mn-lt"/>
              </a:rPr>
              <a:t>ülkede</a:t>
            </a:r>
            <a:r>
              <a:rPr lang="en-US" sz="1800" dirty="0">
                <a:latin typeface="+mn-lt"/>
              </a:rPr>
              <a:t> </a:t>
            </a:r>
            <a:r>
              <a:rPr lang="en-US" sz="1800" dirty="0" err="1">
                <a:latin typeface="+mn-lt"/>
              </a:rPr>
              <a:t>ilgili</a:t>
            </a:r>
            <a:r>
              <a:rPr lang="en-US" sz="1800" dirty="0">
                <a:latin typeface="+mn-lt"/>
              </a:rPr>
              <a:t> </a:t>
            </a:r>
            <a:r>
              <a:rPr lang="en-US" sz="1800" dirty="0" err="1">
                <a:latin typeface="+mn-lt"/>
              </a:rPr>
              <a:t>sağlık</a:t>
            </a:r>
            <a:r>
              <a:rPr lang="en-US" sz="1800" dirty="0">
                <a:latin typeface="+mn-lt"/>
              </a:rPr>
              <a:t> </a:t>
            </a:r>
            <a:r>
              <a:rPr lang="en-US" sz="1800" dirty="0" err="1">
                <a:latin typeface="+mn-lt"/>
              </a:rPr>
              <a:t>tesisinde</a:t>
            </a:r>
            <a:r>
              <a:rPr lang="en-US" sz="1800" dirty="0">
                <a:latin typeface="+mn-lt"/>
              </a:rPr>
              <a:t> </a:t>
            </a:r>
            <a:r>
              <a:rPr lang="en-US" sz="1800" dirty="0" err="1">
                <a:latin typeface="+mn-lt"/>
              </a:rPr>
              <a:t>bulunan</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endParaRPr lang="tr-TR" sz="1800" dirty="0">
              <a:latin typeface="+mn-lt"/>
            </a:endParaRPr>
          </a:p>
          <a:p>
            <a:pPr lvl="0"/>
            <a:r>
              <a:rPr lang="en-US" sz="1800" dirty="0" err="1"/>
              <a:t>Epidemik</a:t>
            </a:r>
            <a:r>
              <a:rPr lang="en-US" sz="1800" dirty="0"/>
              <a:t> </a:t>
            </a:r>
            <a:r>
              <a:rPr lang="en-US" sz="1800" dirty="0" err="1"/>
              <a:t>alanlarda</a:t>
            </a:r>
            <a:r>
              <a:rPr lang="en-US" sz="1800" dirty="0"/>
              <a:t> (</a:t>
            </a:r>
            <a:r>
              <a:rPr lang="en-US" sz="1800" dirty="0" err="1"/>
              <a:t>Çin</a:t>
            </a:r>
            <a:r>
              <a:rPr lang="en-US" sz="1800" dirty="0"/>
              <a:t> </a:t>
            </a:r>
            <a:r>
              <a:rPr lang="en-US" sz="1800" dirty="0" err="1"/>
              <a:t>Halk</a:t>
            </a:r>
            <a:r>
              <a:rPr lang="en-US" sz="1800" dirty="0"/>
              <a:t> </a:t>
            </a:r>
            <a:r>
              <a:rPr lang="en-US" sz="1800" dirty="0" err="1"/>
              <a:t>Cumhuriyeti</a:t>
            </a:r>
            <a:r>
              <a:rPr lang="en-US" sz="1800" dirty="0"/>
              <a:t>, </a:t>
            </a:r>
            <a:r>
              <a:rPr lang="en-US" sz="1800" dirty="0" err="1"/>
              <a:t>Singapur</a:t>
            </a:r>
            <a:r>
              <a:rPr lang="en-US" sz="1800" dirty="0"/>
              <a:t>, İran, </a:t>
            </a:r>
            <a:r>
              <a:rPr lang="en-US" sz="1800" dirty="0" err="1"/>
              <a:t>Tayland</a:t>
            </a:r>
            <a:r>
              <a:rPr lang="en-US" sz="1800" dirty="0"/>
              <a:t>, </a:t>
            </a:r>
            <a:r>
              <a:rPr lang="en-US" sz="1800" dirty="0" err="1"/>
              <a:t>Japonya</a:t>
            </a:r>
            <a:r>
              <a:rPr lang="en-US" sz="1800" dirty="0"/>
              <a:t>, Hong Kong, </a:t>
            </a:r>
            <a:r>
              <a:rPr lang="en-US" sz="1800" dirty="0" err="1"/>
              <a:t>Güney</a:t>
            </a:r>
            <a:r>
              <a:rPr lang="en-US" sz="1800" dirty="0"/>
              <a:t> Kore, </a:t>
            </a:r>
            <a:r>
              <a:rPr lang="en-US" sz="1800" dirty="0" err="1"/>
              <a:t>İtalya</a:t>
            </a:r>
            <a:r>
              <a:rPr lang="en-US" sz="1800" dirty="0"/>
              <a:t>) </a:t>
            </a:r>
            <a:r>
              <a:rPr lang="en-US" sz="1800" dirty="0" err="1"/>
              <a:t>bulunan</a:t>
            </a:r>
            <a:r>
              <a:rPr lang="en-US" sz="1800" dirty="0"/>
              <a:t> </a:t>
            </a:r>
            <a:r>
              <a:rPr lang="en-US" sz="1800" dirty="0" err="1"/>
              <a:t>kişiler</a:t>
            </a:r>
            <a:r>
              <a:rPr lang="en-US" sz="1800" dirty="0"/>
              <a:t>  </a:t>
            </a:r>
            <a:endParaRPr lang="tr-TR" sz="1800" dirty="0"/>
          </a:p>
          <a:p>
            <a:pPr marL="0" indent="0">
              <a:buNone/>
            </a:pPr>
            <a:r>
              <a:rPr lang="tr-TR" sz="1800" dirty="0"/>
              <a:t>	</a:t>
            </a:r>
            <a:r>
              <a:rPr lang="en-US" sz="1800" dirty="0" err="1"/>
              <a:t>veya</a:t>
            </a:r>
            <a:endParaRPr lang="tr-TR" sz="1800" dirty="0"/>
          </a:p>
          <a:p>
            <a:pPr lvl="0"/>
            <a:r>
              <a:rPr lang="en-US" sz="1800" dirty="0" err="1">
                <a:latin typeface="+mn-lt"/>
              </a:rPr>
              <a:t>İkamet</a:t>
            </a:r>
            <a:r>
              <a:rPr lang="en-US" sz="1800" dirty="0">
                <a:latin typeface="+mn-lt"/>
              </a:rPr>
              <a:t> </a:t>
            </a:r>
            <a:r>
              <a:rPr lang="en-US" sz="1800" dirty="0" err="1">
                <a:latin typeface="+mn-lt"/>
              </a:rPr>
              <a:t>yeri</a:t>
            </a:r>
            <a:r>
              <a:rPr lang="en-US" sz="1800" dirty="0">
                <a:latin typeface="+mn-lt"/>
              </a:rPr>
              <a:t> </a:t>
            </a:r>
            <a:r>
              <a:rPr lang="en-US" sz="1800" dirty="0" err="1">
                <a:latin typeface="+mn-lt"/>
              </a:rPr>
              <a:t>veya</a:t>
            </a:r>
            <a:r>
              <a:rPr lang="en-US" sz="1800" dirty="0">
                <a:latin typeface="+mn-lt"/>
              </a:rPr>
              <a:t> </a:t>
            </a:r>
            <a:r>
              <a:rPr lang="en-US" sz="1800" dirty="0" err="1">
                <a:latin typeface="+mn-lt"/>
              </a:rPr>
              <a:t>seyahat</a:t>
            </a:r>
            <a:r>
              <a:rPr lang="en-US" sz="1800" dirty="0">
                <a:latin typeface="+mn-lt"/>
              </a:rPr>
              <a:t> </a:t>
            </a:r>
            <a:r>
              <a:rPr lang="en-US" sz="1800" dirty="0" err="1">
                <a:latin typeface="+mn-lt"/>
              </a:rPr>
              <a:t>geçmişi</a:t>
            </a:r>
            <a:r>
              <a:rPr lang="en-US" sz="1800" dirty="0">
                <a:latin typeface="+mn-lt"/>
              </a:rPr>
              <a:t> </a:t>
            </a:r>
            <a:r>
              <a:rPr lang="en-US" sz="1800" dirty="0" err="1">
                <a:latin typeface="+mn-lt"/>
              </a:rPr>
              <a:t>dikkate</a:t>
            </a:r>
            <a:r>
              <a:rPr lang="en-US" sz="1800" dirty="0">
                <a:latin typeface="+mn-lt"/>
              </a:rPr>
              <a:t> </a:t>
            </a:r>
            <a:r>
              <a:rPr lang="en-US" sz="1800" dirty="0" err="1">
                <a:latin typeface="+mn-lt"/>
              </a:rPr>
              <a:t>alınmaksızın</a:t>
            </a:r>
            <a:r>
              <a:rPr lang="en-US" sz="1800" dirty="0">
                <a:latin typeface="+mn-lt"/>
              </a:rPr>
              <a:t>, </a:t>
            </a:r>
            <a:r>
              <a:rPr lang="tr-TR" sz="1800" dirty="0"/>
              <a:t>COVID-19</a:t>
            </a:r>
            <a:r>
              <a:rPr lang="en-US" sz="1800" dirty="0">
                <a:latin typeface="+mn-lt"/>
              </a:rPr>
              <a:t> </a:t>
            </a:r>
            <a:r>
              <a:rPr lang="en-US" sz="1800" dirty="0" err="1">
                <a:latin typeface="+mn-lt"/>
              </a:rPr>
              <a:t>enfeksiyonu</a:t>
            </a:r>
            <a:r>
              <a:rPr lang="en-US" sz="1800" dirty="0">
                <a:latin typeface="+mn-lt"/>
              </a:rPr>
              <a:t> </a:t>
            </a:r>
            <a:r>
              <a:rPr lang="en-US" sz="1800" dirty="0" err="1">
                <a:latin typeface="+mn-lt"/>
              </a:rPr>
              <a:t>hastalarının</a:t>
            </a:r>
            <a:r>
              <a:rPr lang="en-US" sz="1800" dirty="0">
                <a:latin typeface="+mn-lt"/>
              </a:rPr>
              <a:t> </a:t>
            </a:r>
            <a:r>
              <a:rPr lang="en-US" sz="1800" dirty="0" err="1">
                <a:latin typeface="+mn-lt"/>
              </a:rPr>
              <a:t>tedavi</a:t>
            </a:r>
            <a:r>
              <a:rPr lang="en-US" sz="1800" dirty="0">
                <a:latin typeface="+mn-lt"/>
              </a:rPr>
              <a:t> </a:t>
            </a:r>
            <a:r>
              <a:rPr lang="en-US" sz="1800" dirty="0" err="1">
                <a:latin typeface="+mn-lt"/>
              </a:rPr>
              <a:t>edildiği</a:t>
            </a:r>
            <a:r>
              <a:rPr lang="en-US" sz="1800" dirty="0">
                <a:latin typeface="+mn-lt"/>
              </a:rPr>
              <a:t> </a:t>
            </a:r>
            <a:r>
              <a:rPr lang="en-US" sz="1800" dirty="0" err="1">
                <a:latin typeface="+mn-lt"/>
              </a:rPr>
              <a:t>birimlerde</a:t>
            </a:r>
            <a:r>
              <a:rPr lang="en-US" sz="1800" dirty="0">
                <a:latin typeface="+mn-lt"/>
              </a:rPr>
              <a:t> </a:t>
            </a:r>
            <a:r>
              <a:rPr lang="en-US" sz="1800" dirty="0" err="1">
                <a:latin typeface="+mn-lt"/>
              </a:rPr>
              <a:t>görev</a:t>
            </a:r>
            <a:r>
              <a:rPr lang="en-US" sz="1800" dirty="0">
                <a:latin typeface="+mn-lt"/>
              </a:rPr>
              <a:t> </a:t>
            </a:r>
            <a:r>
              <a:rPr lang="en-US" sz="1800" dirty="0" err="1">
                <a:latin typeface="+mn-lt"/>
              </a:rPr>
              <a:t>yapan</a:t>
            </a:r>
            <a:r>
              <a:rPr lang="en-US" sz="1800" dirty="0">
                <a:latin typeface="+mn-lt"/>
              </a:rPr>
              <a:t> </a:t>
            </a:r>
            <a:r>
              <a:rPr lang="en-US" sz="1800" dirty="0" err="1">
                <a:latin typeface="+mn-lt"/>
              </a:rPr>
              <a:t>sağlık</a:t>
            </a:r>
            <a:r>
              <a:rPr lang="en-US" sz="1800" dirty="0">
                <a:latin typeface="+mn-lt"/>
              </a:rPr>
              <a:t> </a:t>
            </a:r>
            <a:r>
              <a:rPr lang="en-US" sz="1800" dirty="0" err="1">
                <a:latin typeface="+mn-lt"/>
              </a:rPr>
              <a:t>personeli</a:t>
            </a:r>
            <a:endParaRPr lang="tr-TR" sz="1800" dirty="0">
              <a:latin typeface="+mn-lt"/>
            </a:endParaRPr>
          </a:p>
        </p:txBody>
      </p:sp>
      <p:sp>
        <p:nvSpPr>
          <p:cNvPr id="10" name="Unvan 1">
            <a:extLst>
              <a:ext uri="{FF2B5EF4-FFF2-40B4-BE49-F238E27FC236}">
                <a16:creationId xmlns:a16="http://schemas.microsoft.com/office/drawing/2014/main"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Olası Vaka</a:t>
            </a:r>
          </a:p>
        </p:txBody>
      </p:sp>
    </p:spTree>
    <p:extLst>
      <p:ext uri="{BB962C8B-B14F-4D97-AF65-F5344CB8AC3E}">
        <p14:creationId xmlns:p14="http://schemas.microsoft.com/office/powerpoint/2010/main" val="262607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B8D61129-4433-4876-9E90-F639FC792BFE}"/>
              </a:ext>
            </a:extLst>
          </p:cNvPr>
          <p:cNvSpPr>
            <a:spLocks noGrp="1"/>
          </p:cNvSpPr>
          <p:nvPr>
            <p:ph idx="1"/>
          </p:nvPr>
        </p:nvSpPr>
        <p:spPr>
          <a:xfrm>
            <a:off x="1564849" y="1206322"/>
            <a:ext cx="9304256" cy="5226146"/>
          </a:xfrm>
        </p:spPr>
        <p:txBody>
          <a:bodyPr>
            <a:normAutofit/>
          </a:bodyPr>
          <a:lstStyle/>
          <a:p>
            <a:pPr>
              <a:lnSpc>
                <a:spcPct val="120000"/>
              </a:lnSpc>
              <a:spcBef>
                <a:spcPts val="2400"/>
              </a:spcBef>
            </a:pPr>
            <a:r>
              <a:rPr lang="tr-TR" dirty="0">
                <a:latin typeface="+mn-lt"/>
                <a:cs typeface="Arial" panose="020B0604020202020204" pitchFamily="34" charset="0"/>
              </a:rPr>
              <a:t>Olası vaka tanımına uygun hastada alınan numunelerde mevsimsel solunum yolu virüsü saptanması ya da bakteriyolojik etken saptanması, </a:t>
            </a:r>
            <a:r>
              <a:rPr lang="tr-TR" dirty="0"/>
              <a:t>COVID-19</a:t>
            </a:r>
            <a:r>
              <a:rPr lang="tr-TR" dirty="0">
                <a:latin typeface="+mn-lt"/>
                <a:cs typeface="Arial" panose="020B0604020202020204" pitchFamily="34" charset="0"/>
              </a:rPr>
              <a:t> varlığını ekarte ettirmez</a:t>
            </a:r>
          </a:p>
          <a:p>
            <a:pPr>
              <a:lnSpc>
                <a:spcPct val="120000"/>
              </a:lnSpc>
              <a:spcBef>
                <a:spcPts val="2400"/>
              </a:spcBef>
            </a:pPr>
            <a:r>
              <a:rPr lang="tr-TR" dirty="0">
                <a:latin typeface="+mn-lt"/>
                <a:cs typeface="Arial" panose="020B0604020202020204" pitchFamily="34" charset="0"/>
              </a:rPr>
              <a:t>HCoV-229E, HCoV-OC43, HCoV-NL63 ve HKU1-CoV; mevsimsel solunum yolu virüsleri olup </a:t>
            </a:r>
            <a:r>
              <a:rPr lang="tr-TR" dirty="0">
                <a:latin typeface="+mn-lt"/>
              </a:rPr>
              <a:t>COVID-19 virüsünden</a:t>
            </a:r>
            <a:r>
              <a:rPr lang="tr-TR" dirty="0">
                <a:latin typeface="+mn-lt"/>
                <a:cs typeface="Arial" panose="020B0604020202020204" pitchFamily="34" charset="0"/>
              </a:rPr>
              <a:t> farklıdır. </a:t>
            </a:r>
          </a:p>
        </p:txBody>
      </p:sp>
    </p:spTree>
    <p:extLst>
      <p:ext uri="{BB962C8B-B14F-4D97-AF65-F5344CB8AC3E}">
        <p14:creationId xmlns:p14="http://schemas.microsoft.com/office/powerpoint/2010/main" val="255881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6" name="İçerik Yer Tutucusu 2">
            <a:extLst>
              <a:ext uri="{FF2B5EF4-FFF2-40B4-BE49-F238E27FC236}">
                <a16:creationId xmlns:a16="http://schemas.microsoft.com/office/drawing/2014/main" id="{3EAAFE95-239D-4A7E-A656-B13122E7ABE2}"/>
              </a:ext>
            </a:extLst>
          </p:cNvPr>
          <p:cNvSpPr>
            <a:spLocks noGrp="1"/>
          </p:cNvSpPr>
          <p:nvPr>
            <p:ph idx="1"/>
          </p:nvPr>
        </p:nvSpPr>
        <p:spPr>
          <a:xfrm>
            <a:off x="2104543" y="2811352"/>
            <a:ext cx="7595638" cy="1487271"/>
          </a:xfrm>
        </p:spPr>
        <p:txBody>
          <a:bodyPr>
            <a:normAutofit/>
          </a:bodyPr>
          <a:lstStyle/>
          <a:p>
            <a:pPr marL="0" indent="0" algn="ctr">
              <a:buNone/>
            </a:pPr>
            <a:r>
              <a:rPr lang="tr-TR" sz="3200" dirty="0">
                <a:latin typeface="+mn-lt"/>
                <a:cs typeface="Arial" panose="020B0604020202020204" pitchFamily="34" charset="0"/>
              </a:rPr>
              <a:t>Olası vaka tanımına uyan olgulardan moleküler yöntemlerle </a:t>
            </a:r>
            <a:br>
              <a:rPr lang="tr-TR" sz="3200" dirty="0">
                <a:latin typeface="+mn-lt"/>
                <a:cs typeface="Arial" panose="020B0604020202020204" pitchFamily="34" charset="0"/>
              </a:rPr>
            </a:br>
            <a:r>
              <a:rPr lang="tr-TR" sz="3200" dirty="0">
                <a:latin typeface="+mn-lt"/>
                <a:cs typeface="Arial" panose="020B0604020202020204" pitchFamily="34" charset="0"/>
              </a:rPr>
              <a:t>COVID-19 saptananlar</a:t>
            </a:r>
          </a:p>
        </p:txBody>
      </p:sp>
      <p:sp>
        <p:nvSpPr>
          <p:cNvPr id="8" name="Unvan 1">
            <a:extLst>
              <a:ext uri="{FF2B5EF4-FFF2-40B4-BE49-F238E27FC236}">
                <a16:creationId xmlns:a16="http://schemas.microsoft.com/office/drawing/2014/main" id="{EA514054-E2DC-486F-9DC2-0DF9D47ACF80}"/>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Kesin Vaka</a:t>
            </a:r>
          </a:p>
        </p:txBody>
      </p:sp>
    </p:spTree>
    <p:extLst>
      <p:ext uri="{BB962C8B-B14F-4D97-AF65-F5344CB8AC3E}">
        <p14:creationId xmlns:p14="http://schemas.microsoft.com/office/powerpoint/2010/main" val="415974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4BC038F6-89AA-4C02-BC96-C46D7E183D5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Vaka Takip Algoritması</a:t>
            </a:r>
          </a:p>
        </p:txBody>
      </p:sp>
      <p:pic>
        <p:nvPicPr>
          <p:cNvPr id="3" name="Resim 2">
            <a:extLst>
              <a:ext uri="{FF2B5EF4-FFF2-40B4-BE49-F238E27FC236}">
                <a16:creationId xmlns:a16="http://schemas.microsoft.com/office/drawing/2014/main" id="{6B1C5955-3B7B-45BD-94A9-4FAEAEEA2E05}"/>
              </a:ext>
            </a:extLst>
          </p:cNvPr>
          <p:cNvPicPr>
            <a:picLocks noChangeAspect="1"/>
          </p:cNvPicPr>
          <p:nvPr/>
        </p:nvPicPr>
        <p:blipFill rotWithShape="1">
          <a:blip r:embed="rId3"/>
          <a:srcRect l="18527" t="9149" r="34593" b="19904"/>
          <a:stretch/>
        </p:blipFill>
        <p:spPr>
          <a:xfrm>
            <a:off x="3531748" y="1061156"/>
            <a:ext cx="4668949" cy="5796843"/>
          </a:xfrm>
          <a:prstGeom prst="rect">
            <a:avLst/>
          </a:prstGeom>
        </p:spPr>
      </p:pic>
    </p:spTree>
    <p:extLst>
      <p:ext uri="{BB962C8B-B14F-4D97-AF65-F5344CB8AC3E}">
        <p14:creationId xmlns:p14="http://schemas.microsoft.com/office/powerpoint/2010/main" val="272087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id="{2B9F7702-AA62-4329-90DE-2BD2D9C64539}"/>
              </a:ext>
            </a:extLst>
          </p:cNvPr>
          <p:cNvGrpSpPr/>
          <p:nvPr/>
        </p:nvGrpSpPr>
        <p:grpSpPr>
          <a:xfrm>
            <a:off x="1168254" y="1135858"/>
            <a:ext cx="9855491" cy="5518940"/>
            <a:chOff x="1352550" y="1339060"/>
            <a:chExt cx="9855491" cy="5518940"/>
          </a:xfrm>
        </p:grpSpPr>
        <p:sp>
          <p:nvSpPr>
            <p:cNvPr id="4" name="AutoShape 159">
              <a:extLst>
                <a:ext uri="{FF2B5EF4-FFF2-40B4-BE49-F238E27FC236}">
                  <a16:creationId xmlns:a16="http://schemas.microsoft.com/office/drawing/2014/main" id="{B7D9915F-2266-4282-B05A-D4D37E352BB8}"/>
                </a:ext>
              </a:extLst>
            </p:cNvPr>
            <p:cNvSpPr>
              <a:spLocks noChangeArrowheads="1"/>
            </p:cNvSpPr>
            <p:nvPr/>
          </p:nvSpPr>
          <p:spPr bwMode="auto">
            <a:xfrm>
              <a:off x="1355320" y="1339060"/>
              <a:ext cx="8512580" cy="818195"/>
            </a:xfrm>
            <a:prstGeom prst="roundRect">
              <a:avLst>
                <a:gd name="adj" fmla="val 16667"/>
              </a:avLst>
            </a:prstGeom>
            <a:noFill/>
            <a:ln w="19050">
              <a:solidFill>
                <a:srgbClr val="000000"/>
              </a:solidFill>
              <a:round/>
              <a:headEnd/>
              <a:tailEnd/>
            </a:ln>
          </p:spPr>
          <p:txBody>
            <a:bodyPr rot="0" vert="horz"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OLASI VAKA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Tanımlandığı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anda</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Bulaşıcı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Hastalıklar</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Birimi</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bilgilendirilir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Vakanın</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yönetimi</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koordinasyonunda</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yürütülür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p:txBody>
        </p:sp>
        <p:sp>
          <p:nvSpPr>
            <p:cNvPr id="5" name="AutoShape 161">
              <a:extLst>
                <a:ext uri="{FF2B5EF4-FFF2-40B4-BE49-F238E27FC236}">
                  <a16:creationId xmlns:a16="http://schemas.microsoft.com/office/drawing/2014/main" id="{16AD92EB-6945-4F35-8CE2-87AEA0D33D53}"/>
                </a:ext>
              </a:extLst>
            </p:cNvPr>
            <p:cNvSpPr>
              <a:spLocks noChangeArrowheads="1"/>
            </p:cNvSpPr>
            <p:nvPr/>
          </p:nvSpPr>
          <p:spPr bwMode="auto">
            <a:xfrm>
              <a:off x="1352550" y="2292725"/>
              <a:ext cx="8515350" cy="4565275"/>
            </a:xfrm>
            <a:prstGeom prst="roundRect">
              <a:avLst>
                <a:gd name="adj" fmla="val 366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ffectLst/>
                  <a:ea typeface="Times New Roman" panose="02020603050405020304" pitchFamily="18" charset="0"/>
                  <a:cs typeface="Arial" panose="020B0604020202020204" pitchFamily="34" charset="0"/>
                </a:rPr>
                <a:t>SAĞLIK KURUMU</a:t>
              </a:r>
              <a:endParaRPr lang="tr-TR" b="1" dirty="0">
                <a:effectLst/>
                <a:ea typeface="Times New Roman" panose="02020603050405020304" pitchFamily="18"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ffectLst/>
                  <a:ea typeface="Segoe UI Symbol" panose="020B0502040204020203" pitchFamily="34" charset="0"/>
                  <a:cs typeface="Arial" panose="020B0604020202020204" pitchFamily="34" charset="0"/>
                </a:rPr>
                <a:t>Hastane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tarafından</a:t>
              </a:r>
              <a:r>
                <a:rPr lang="en-US" sz="1400" dirty="0">
                  <a:effectLst/>
                  <a:ea typeface="Segoe UI Symbol" panose="020B0502040204020203" pitchFamily="34" charset="0"/>
                  <a:cs typeface="Arial" panose="020B0604020202020204" pitchFamily="34" charset="0"/>
                </a:rPr>
                <a:t> İl </a:t>
              </a:r>
              <a:r>
                <a:rPr lang="en-US" sz="1400" dirty="0" err="1">
                  <a:effectLst/>
                  <a:ea typeface="Segoe UI Symbol" panose="020B0502040204020203" pitchFamily="34" charset="0"/>
                  <a:cs typeface="Arial" panose="020B0604020202020204" pitchFamily="34" charset="0"/>
                </a:rPr>
                <a:t>Sağlık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Müdürlüğü’ne</a:t>
              </a:r>
              <a:r>
                <a:rPr lang="en-US" sz="1400" dirty="0">
                  <a:effectLst/>
                  <a:ea typeface="Segoe UI Symbol" panose="020B0502040204020203" pitchFamily="34" charset="0"/>
                  <a:cs typeface="Arial" panose="020B0604020202020204" pitchFamily="34" charset="0"/>
                </a:rPr>
                <a:t> (İSM) </a:t>
              </a:r>
              <a:r>
                <a:rPr lang="en-US" sz="1400" dirty="0" err="1">
                  <a:effectLst/>
                  <a:ea typeface="Segoe UI Symbol" panose="020B0502040204020203" pitchFamily="34" charset="0"/>
                  <a:cs typeface="Arial" panose="020B0604020202020204" pitchFamily="34" charset="0"/>
                </a:rPr>
                <a:t>olası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vaka</a:t>
              </a:r>
              <a:r>
                <a:rPr lang="en-US" sz="1400" dirty="0">
                  <a:effectLst/>
                  <a:ea typeface="Segoe UI Symbol" panose="020B0502040204020203" pitchFamily="34" charset="0"/>
                  <a:cs typeface="Arial" panose="020B0604020202020204" pitchFamily="34" charset="0"/>
                </a:rPr>
                <a:t> en </a:t>
              </a:r>
              <a:r>
                <a:rPr lang="en-US" sz="1400" dirty="0" err="1">
                  <a:effectLst/>
                  <a:ea typeface="Segoe UI Symbol" panose="020B0502040204020203" pitchFamily="34" charset="0"/>
                  <a:cs typeface="Arial" panose="020B0604020202020204" pitchFamily="34" charset="0"/>
                </a:rPr>
                <a:t>hızlı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şekilde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ihbar</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edilir</a:t>
              </a:r>
              <a:r>
                <a:rPr lang="en-US" sz="1400" dirty="0">
                  <a:effectLst/>
                  <a:ea typeface="Segoe UI Symbol" panose="020B0502040204020203" pitchFamily="34" charset="0"/>
                  <a:cs typeface="Arial" panose="020B0604020202020204" pitchFamily="34" charset="0"/>
                </a:rPr>
                <a:t>. </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ffectLst/>
                  <a:ea typeface="Segoe UI Symbol" panose="020B0502040204020203" pitchFamily="34" charset="0"/>
                  <a:cs typeface="Arial" panose="020B0604020202020204" pitchFamily="34" charset="0"/>
                </a:rPr>
                <a:t>Bildirim</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Bulaşıcı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Hastalıklar</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Bildirim</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Sistemi</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kapsamında</a:t>
              </a:r>
              <a:r>
                <a:rPr lang="en-US" sz="1400" dirty="0">
                  <a:effectLst/>
                  <a:ea typeface="Segoe UI Symbol" panose="020B0502040204020203" pitchFamily="34" charset="0"/>
                  <a:cs typeface="Arial" panose="020B0604020202020204" pitchFamily="34" charset="0"/>
                </a:rPr>
                <a:t> U07.3 ICD 10 </a:t>
              </a:r>
              <a:r>
                <a:rPr lang="en-US" sz="1400" dirty="0" err="1">
                  <a:effectLst/>
                  <a:ea typeface="Segoe UI Symbol" panose="020B0502040204020203" pitchFamily="34" charset="0"/>
                  <a:cs typeface="Arial" panose="020B0604020202020204" pitchFamily="34" charset="0"/>
                </a:rPr>
                <a:t>tanı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kodu</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kullanılarak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yapılır</a:t>
              </a:r>
              <a:r>
                <a:rPr lang="en-US" sz="1400" dirty="0">
                  <a:effectLst/>
                  <a:ea typeface="Segoe UI Symbol" panose="020B0502040204020203" pitchFamily="34" charset="0"/>
                  <a:cs typeface="Arial" panose="020B0604020202020204" pitchFamily="34" charset="0"/>
                </a:rPr>
                <a:t>.</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ffectLst/>
                  <a:ea typeface="Segoe UI Symbol" panose="020B0502040204020203" pitchFamily="34" charset="0"/>
                  <a:cs typeface="Arial" panose="020B0604020202020204" pitchFamily="34" charset="0"/>
                </a:rPr>
                <a:t>Hastaya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standart</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temas</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ve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damlacık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korunma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önlemleri</a:t>
              </a:r>
              <a:r>
                <a:rPr lang="en-US" sz="1400" spc="-65"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alınırarak</a:t>
              </a:r>
              <a:r>
                <a:rPr lang="en-US" sz="1400" dirty="0">
                  <a:effectLst/>
                  <a:ea typeface="Segoe UI Symbol" panose="020B0502040204020203" pitchFamily="34" charset="0"/>
                  <a:cs typeface="Arial" panose="020B0604020202020204" pitchFamily="34" charset="0"/>
                </a:rPr>
                <a:t>, hasta </a:t>
              </a:r>
              <a:r>
                <a:rPr lang="en-US" sz="1400" dirty="0" err="1">
                  <a:effectLst/>
                  <a:ea typeface="Segoe UI Symbol" panose="020B0502040204020203" pitchFamily="34" charset="0"/>
                  <a:cs typeface="Arial" panose="020B0604020202020204" pitchFamily="34" charset="0"/>
                </a:rPr>
                <a:t>tek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kişilik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odada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numune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sonuçları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çıkana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kadar</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izole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edilir</a:t>
              </a:r>
              <a:r>
                <a:rPr lang="en-US" sz="1400" dirty="0">
                  <a:effectLst/>
                  <a:ea typeface="Segoe UI Symbol" panose="020B0502040204020203" pitchFamily="34" charset="0"/>
                  <a:cs typeface="Arial" panose="020B0604020202020204" pitchFamily="34" charset="0"/>
                </a:rPr>
                <a:t>.</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a:effectLst/>
                  <a:ea typeface="Segoe UI Symbol" panose="020B0502040204020203" pitchFamily="34" charset="0"/>
                  <a:cs typeface="Arial" panose="020B0604020202020204" pitchFamily="34" charset="0"/>
                </a:rPr>
                <a:t>Uygun </a:t>
              </a:r>
              <a:r>
                <a:rPr lang="en-US" sz="1400" dirty="0" err="1">
                  <a:effectLst/>
                  <a:ea typeface="Segoe UI Symbol" panose="020B0502040204020203" pitchFamily="34" charset="0"/>
                  <a:cs typeface="Arial" panose="020B0604020202020204" pitchFamily="34" charset="0"/>
                </a:rPr>
                <a:t>numune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alınarak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uygun</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şartlarda</a:t>
              </a:r>
              <a:r>
                <a:rPr lang="en-US" sz="1400" spc="-5" dirty="0">
                  <a:effectLst/>
                  <a:ea typeface="Segoe UI Symbol" panose="020B0502040204020203" pitchFamily="34" charset="0"/>
                  <a:cs typeface="Arial" panose="020B0604020202020204" pitchFamily="34" charset="0"/>
                </a:rPr>
                <a:t> </a:t>
              </a:r>
              <a:r>
                <a:rPr lang="en-US" sz="1400" dirty="0">
                  <a:effectLst/>
                  <a:ea typeface="Segoe UI Symbol" panose="020B0502040204020203" pitchFamily="34" charset="0"/>
                  <a:cs typeface="Arial" panose="020B0604020202020204" pitchFamily="34" charset="0"/>
                </a:rPr>
                <a:t>saklanır.*</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tr-TR" sz="1400" dirty="0">
                  <a:effectLst/>
                  <a:ea typeface="Segoe UI Symbol" panose="020B0502040204020203" pitchFamily="34" charset="0"/>
                  <a:cs typeface="Arial" panose="020B0604020202020204" pitchFamily="34" charset="0"/>
                </a:rPr>
                <a:t>CO</a:t>
              </a:r>
              <a:r>
                <a:rPr lang="en-US" sz="1400" dirty="0">
                  <a:effectLst/>
                  <a:ea typeface="Segoe UI Symbol" panose="020B0502040204020203" pitchFamily="34" charset="0"/>
                  <a:cs typeface="Arial" panose="020B0604020202020204" pitchFamily="34" charset="0"/>
                </a:rPr>
                <a:t>V</a:t>
              </a:r>
              <a:r>
                <a:rPr lang="tr-TR" sz="1400" dirty="0">
                  <a:effectLst/>
                  <a:ea typeface="Segoe UI Symbol" panose="020B0502040204020203" pitchFamily="34" charset="0"/>
                  <a:cs typeface="Arial" panose="020B0604020202020204" pitchFamily="34" charset="0"/>
                </a:rPr>
                <a:t>ID-19</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Vaka</a:t>
              </a:r>
              <a:r>
                <a:rPr lang="en-US" sz="1400" dirty="0">
                  <a:effectLst/>
                  <a:ea typeface="Segoe UI Symbol" panose="020B0502040204020203" pitchFamily="34" charset="0"/>
                  <a:cs typeface="Arial" panose="020B0604020202020204" pitchFamily="34" charset="0"/>
                </a:rPr>
                <a:t> Bilgi </a:t>
              </a:r>
              <a:r>
                <a:rPr lang="en-US" sz="1400" dirty="0" err="1">
                  <a:effectLst/>
                  <a:ea typeface="Segoe UI Symbol" panose="020B0502040204020203" pitchFamily="34" charset="0"/>
                  <a:cs typeface="Arial" panose="020B0604020202020204" pitchFamily="34" charset="0"/>
                </a:rPr>
                <a:t>Formu</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doldurulur</a:t>
              </a:r>
              <a:r>
                <a:rPr lang="en-US" sz="1400" dirty="0">
                  <a:effectLst/>
                  <a:ea typeface="Segoe UI Symbol" panose="020B0502040204020203" pitchFamily="34" charset="0"/>
                  <a:cs typeface="Arial" panose="020B0604020202020204" pitchFamily="34" charset="0"/>
                </a:rPr>
                <a:t> (Form </a:t>
              </a:r>
              <a:r>
                <a:rPr lang="en-US" sz="1400" dirty="0" err="1">
                  <a:effectLst/>
                  <a:ea typeface="Segoe UI Symbol" panose="020B0502040204020203" pitchFamily="34" charset="0"/>
                  <a:cs typeface="Arial" panose="020B0604020202020204" pitchFamily="34" charset="0"/>
                </a:rPr>
                <a:t>İZCİ’ye</a:t>
              </a:r>
              <a:r>
                <a:rPr lang="en-US" sz="1400" dirty="0">
                  <a:effectLst/>
                  <a:ea typeface="Segoe UI Symbol" panose="020B0502040204020203" pitchFamily="34" charset="0"/>
                  <a:cs typeface="Arial" panose="020B0604020202020204" pitchFamily="34" charset="0"/>
                </a:rPr>
                <a:t> de </a:t>
              </a:r>
              <a:r>
                <a:rPr lang="en-US" sz="1400" dirty="0" err="1">
                  <a:effectLst/>
                  <a:ea typeface="Segoe UI Symbol" panose="020B0502040204020203" pitchFamily="34" charset="0"/>
                  <a:cs typeface="Arial" panose="020B0604020202020204" pitchFamily="34" charset="0"/>
                </a:rPr>
                <a:t>girilir</a:t>
              </a:r>
              <a:r>
                <a:rPr lang="en-US" sz="1400" dirty="0">
                  <a:effectLst/>
                  <a:ea typeface="Segoe UI Symbol" panose="020B0502040204020203" pitchFamily="34" charset="0"/>
                  <a:cs typeface="Arial" panose="020B0604020202020204" pitchFamily="34" charset="0"/>
                </a:rPr>
                <a:t>).</a:t>
              </a:r>
              <a:endParaRPr lang="tr-TR" sz="1400" dirty="0">
                <a:effectLst/>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a:ea typeface="Segoe UI Symbol" panose="020B0502040204020203" pitchFamily="34" charset="0"/>
                  <a:cs typeface="Arial" panose="020B0604020202020204" pitchFamily="34" charset="0"/>
                </a:rPr>
                <a:t>Form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ivedilikle</a:t>
              </a:r>
              <a:r>
                <a:rPr lang="en-US" sz="1400" dirty="0">
                  <a:ea typeface="Segoe UI Symbol" panose="020B0502040204020203" pitchFamily="34" charset="0"/>
                  <a:cs typeface="Arial" panose="020B0604020202020204" pitchFamily="34" charset="0"/>
                </a:rPr>
                <a:t> İl </a:t>
              </a:r>
              <a:r>
                <a:rPr lang="en-US" sz="1400" dirty="0" err="1">
                  <a:ea typeface="Segoe UI Symbol" panose="020B0502040204020203" pitchFamily="34" charset="0"/>
                  <a:cs typeface="Arial" panose="020B0604020202020204" pitchFamily="34" charset="0"/>
                </a:rPr>
                <a:t>Sağlık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Müdürlüğü’ne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ulaştırılır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Olası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multidisipliner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şartlara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sahip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hastanelerde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takip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 </a:t>
              </a:r>
              <a:endParaRPr lang="tr-TR" sz="14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Kesinleşen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olgulardan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Ağır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Akut</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Solunum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Yolu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Enfeksiyonları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olguları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vakanın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bulunduğu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ildeki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belirlenmiş</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hastanelerde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takip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Kesinleşen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olgulardan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yoğun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bakım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ihtiyacı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veya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entübe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hastalar</a:t>
              </a:r>
              <a:r>
                <a:rPr lang="en-US" sz="1400" dirty="0">
                  <a:ea typeface="Segoe UI Symbol" panose="020B0502040204020203" pitchFamily="34" charset="0"/>
                  <a:cs typeface="Arial" panose="020B0604020202020204" pitchFamily="34" charset="0"/>
                </a:rPr>
                <a:t> 3. </a:t>
              </a:r>
              <a:r>
                <a:rPr lang="en-US" sz="1400" dirty="0" err="1">
                  <a:ea typeface="Segoe UI Symbol" panose="020B0502040204020203" pitchFamily="34" charset="0"/>
                  <a:cs typeface="Arial" panose="020B0604020202020204" pitchFamily="34" charset="0"/>
                </a:rPr>
                <a:t>düzey</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yoğun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bakım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ünitelerinde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standart</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olarak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bulunan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izolasyon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odalarında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takip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dirty="0"/>
                <a:t>.</a:t>
              </a:r>
              <a:endParaRPr lang="tr-TR" dirty="0"/>
            </a:p>
          </p:txBody>
        </p:sp>
        <p:sp>
          <p:nvSpPr>
            <p:cNvPr id="6" name="AutoShape 164">
              <a:extLst>
                <a:ext uri="{FF2B5EF4-FFF2-40B4-BE49-F238E27FC236}">
                  <a16:creationId xmlns:a16="http://schemas.microsoft.com/office/drawing/2014/main" id="{AC482641-8FDF-4634-890A-3725EB36D31D}"/>
                </a:ext>
              </a:extLst>
            </p:cNvPr>
            <p:cNvSpPr>
              <a:spLocks noChangeArrowheads="1"/>
            </p:cNvSpPr>
            <p:nvPr/>
          </p:nvSpPr>
          <p:spPr bwMode="auto">
            <a:xfrm>
              <a:off x="10282936" y="2075374"/>
              <a:ext cx="925105" cy="4500134"/>
            </a:xfrm>
            <a:prstGeom prst="roundRect">
              <a:avLst>
                <a:gd name="adj" fmla="val 16667"/>
              </a:avLst>
            </a:prstGeom>
            <a:noFill/>
            <a:ln w="19050">
              <a:solidFill>
                <a:srgbClr val="000000"/>
              </a:solidFill>
              <a:round/>
              <a:headEnd/>
              <a:tailEnd/>
            </a:ln>
          </p:spPr>
          <p:txBody>
            <a:bodyPr rot="0" vert="vert270"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HALK SAĞLIĞI GENEL MÜDÜRLÜĞÜ BULAŞICI HASTALIKLAR DAİRESİ BAŞKANLIĞI</a:t>
              </a:r>
              <a:endParaRPr lang="tr-TR" sz="1400" b="1"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a:effectLst/>
                  <a:latin typeface="+mj-lt"/>
                  <a:ea typeface="Times New Roman" panose="02020603050405020304" pitchFamily="18" charset="0"/>
                  <a:cs typeface="Arial" panose="020B0604020202020204" pitchFamily="34" charset="0"/>
                </a:rPr>
                <a:t>    e-</a:t>
              </a:r>
              <a:r>
                <a:rPr lang="en-US" sz="1400" dirty="0" err="1">
                  <a:effectLst/>
                  <a:latin typeface="+mj-lt"/>
                  <a:ea typeface="Times New Roman" panose="02020603050405020304" pitchFamily="18" charset="0"/>
                  <a:cs typeface="Arial" panose="020B0604020202020204" pitchFamily="34" charset="0"/>
                </a:rPr>
                <a:t>posta</a:t>
              </a:r>
              <a:r>
                <a:rPr lang="en-US" sz="1400" dirty="0">
                  <a:effectLst/>
                  <a:latin typeface="+mj-lt"/>
                  <a:ea typeface="Times New Roman" panose="02020603050405020304" pitchFamily="18" charset="0"/>
                  <a:cs typeface="Arial" panose="020B0604020202020204" pitchFamily="34" charset="0"/>
                </a:rPr>
                <a:t>: hsgm.bulasici@saglik.gov.tr</a:t>
              </a:r>
              <a:endParaRPr lang="tr-TR" sz="1400" dirty="0">
                <a:effectLst/>
                <a:latin typeface="+mj-lt"/>
                <a:ea typeface="Times New Roman" panose="02020603050405020304" pitchFamily="18" charset="0"/>
                <a:cs typeface="Arial" panose="020B0604020202020204" pitchFamily="34" charset="0"/>
              </a:endParaRPr>
            </a:p>
          </p:txBody>
        </p:sp>
        <p:sp>
          <p:nvSpPr>
            <p:cNvPr id="8" name="AutoShape 160">
              <a:extLst>
                <a:ext uri="{FF2B5EF4-FFF2-40B4-BE49-F238E27FC236}">
                  <a16:creationId xmlns:a16="http://schemas.microsoft.com/office/drawing/2014/main" id="{FA1700F6-31EA-46F8-9CA0-E6EB2B83A38E}"/>
                </a:ext>
              </a:extLst>
            </p:cNvPr>
            <p:cNvSpPr>
              <a:spLocks noChangeArrowheads="1"/>
            </p:cNvSpPr>
            <p:nvPr/>
          </p:nvSpPr>
          <p:spPr bwMode="auto">
            <a:xfrm>
              <a:off x="5335087" y="2124136"/>
              <a:ext cx="146219" cy="201781"/>
            </a:xfrm>
            <a:prstGeom prst="downArrow">
              <a:avLst>
                <a:gd name="adj1" fmla="val 50000"/>
                <a:gd name="adj2" fmla="val 35156"/>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0602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id="{14231AD1-44DD-46B6-8198-8BE6D8E2DD4F}"/>
              </a:ext>
            </a:extLst>
          </p:cNvPr>
          <p:cNvGrpSpPr/>
          <p:nvPr/>
        </p:nvGrpSpPr>
        <p:grpSpPr>
          <a:xfrm>
            <a:off x="1168254" y="1407747"/>
            <a:ext cx="9855491" cy="5167761"/>
            <a:chOff x="1352550" y="1407747"/>
            <a:chExt cx="9855491" cy="5167761"/>
          </a:xfrm>
        </p:grpSpPr>
        <p:sp>
          <p:nvSpPr>
            <p:cNvPr id="5" name="AutoShape 161">
              <a:extLst>
                <a:ext uri="{FF2B5EF4-FFF2-40B4-BE49-F238E27FC236}">
                  <a16:creationId xmlns:a16="http://schemas.microsoft.com/office/drawing/2014/main" id="{7F33918D-5705-4055-B2E2-292D1E816D15}"/>
                </a:ext>
              </a:extLst>
            </p:cNvPr>
            <p:cNvSpPr>
              <a:spLocks noChangeArrowheads="1"/>
            </p:cNvSpPr>
            <p:nvPr/>
          </p:nvSpPr>
          <p:spPr bwMode="auto">
            <a:xfrm>
              <a:off x="1352550" y="1407747"/>
              <a:ext cx="8515350" cy="3401319"/>
            </a:xfrm>
            <a:prstGeom prst="roundRect">
              <a:avLst>
                <a:gd name="adj" fmla="val 6458"/>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İL SAĞLIK MÜDÜRLÜĞÜ</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Halk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Sağlığı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Genel</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Müdürlüğü</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Ulusal</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Viroloji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telefonla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bilgi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verildikten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sonra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formun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Ulusal</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Viroloji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kısa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sürede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ulaştırılır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Formun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e-</a:t>
              </a:r>
              <a:r>
                <a:rPr lang="en-US" sz="1400" dirty="0" err="1">
                  <a:ea typeface="Segoe UI Symbol" panose="020B0502040204020203" pitchFamily="34" charset="0"/>
                  <a:cs typeface="Arial" panose="020B0604020202020204" pitchFamily="34" charset="0"/>
                </a:rPr>
                <a:t>posta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gönderilir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İZCİ’ye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gelen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bildirimi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ilgili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süreçler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sürdürülür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kümelenmesi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şüphesinde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epidemiyolojik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bağlantı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araştırılır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a:ea typeface="Segoe UI Symbol" panose="020B0502040204020203" pitchFamily="34" charset="0"/>
                  <a:cs typeface="Arial" panose="020B0604020202020204" pitchFamily="34" charset="0"/>
                </a:rPr>
                <a:t>HSGM </a:t>
              </a:r>
              <a:r>
                <a:rPr lang="en-US" sz="1400" dirty="0" err="1">
                  <a:ea typeface="Segoe UI Symbol" panose="020B0502040204020203" pitchFamily="34" charset="0"/>
                  <a:cs typeface="Arial" panose="020B0604020202020204" pitchFamily="34" charset="0"/>
                </a:rPr>
                <a:t>Resmi</a:t>
              </a:r>
              <a:r>
                <a:rPr lang="en-US" sz="1400" dirty="0">
                  <a:ea typeface="Segoe UI Symbol" panose="020B0502040204020203" pitchFamily="34" charset="0"/>
                  <a:cs typeface="Arial" panose="020B0604020202020204" pitchFamily="34" charset="0"/>
                </a:rPr>
                <a:t> İnternet </a:t>
              </a:r>
              <a:r>
                <a:rPr lang="en-US" sz="1400" dirty="0" err="1">
                  <a:ea typeface="Segoe UI Symbol" panose="020B0502040204020203" pitchFamily="34" charset="0"/>
                  <a:cs typeface="Arial" panose="020B0604020202020204" pitchFamily="34" charset="0"/>
                </a:rPr>
                <a:t>Sayfasında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izlem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formu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vakanın</a:t>
              </a:r>
              <a:r>
                <a:rPr lang="en-US" sz="1400" dirty="0">
                  <a:ea typeface="Segoe UI Symbol" panose="020B0502040204020203" pitchFamily="34" charset="0"/>
                  <a:cs typeface="Arial" panose="020B0604020202020204" pitchFamily="34" charset="0"/>
                </a:rPr>
                <a:t> her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için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doldurulur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Referans</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alınan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Sağlık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Kurumları’na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iletilir</a:t>
              </a:r>
              <a:r>
                <a:rPr lang="en-US" sz="1400" dirty="0">
                  <a:ea typeface="Segoe UI Symbol" panose="020B0502040204020203" pitchFamily="34" charset="0"/>
                  <a:cs typeface="Arial" panose="020B0604020202020204" pitchFamily="34" charset="0"/>
                </a:rPr>
                <a:t>.</a:t>
              </a:r>
            </a:p>
          </p:txBody>
        </p:sp>
        <p:sp>
          <p:nvSpPr>
            <p:cNvPr id="6" name="AutoShape 164">
              <a:extLst>
                <a:ext uri="{FF2B5EF4-FFF2-40B4-BE49-F238E27FC236}">
                  <a16:creationId xmlns:a16="http://schemas.microsoft.com/office/drawing/2014/main" id="{880772CF-C157-4B4F-9062-CC886DBAC9A2}"/>
                </a:ext>
              </a:extLst>
            </p:cNvPr>
            <p:cNvSpPr>
              <a:spLocks noChangeArrowheads="1"/>
            </p:cNvSpPr>
            <p:nvPr/>
          </p:nvSpPr>
          <p:spPr bwMode="auto">
            <a:xfrm>
              <a:off x="10282936" y="1532450"/>
              <a:ext cx="925105" cy="5043058"/>
            </a:xfrm>
            <a:prstGeom prst="roundRect">
              <a:avLst>
                <a:gd name="adj" fmla="val 16667"/>
              </a:avLst>
            </a:prstGeom>
            <a:noFill/>
            <a:ln w="19050">
              <a:solidFill>
                <a:srgbClr val="000000"/>
              </a:solidFill>
              <a:round/>
              <a:headEnd/>
              <a:tailEnd/>
            </a:ln>
          </p:spPr>
          <p:txBody>
            <a:bodyPr rot="0" vert="vert270"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HALK SAĞLIĞI GENEL MÜDÜRLÜĞÜ BULAŞICI HASTALIKLAR DAİRESİ BAŞKANLIĞI</a:t>
              </a:r>
              <a:endParaRPr lang="tr-TR" sz="1400" b="1"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a:effectLst/>
                  <a:latin typeface="+mj-lt"/>
                  <a:ea typeface="Times New Roman" panose="02020603050405020304" pitchFamily="18" charset="0"/>
                  <a:cs typeface="Arial" panose="020B0604020202020204" pitchFamily="34" charset="0"/>
                </a:rPr>
                <a:t>    e-</a:t>
              </a:r>
              <a:r>
                <a:rPr lang="en-US" sz="1400" dirty="0" err="1">
                  <a:effectLst/>
                  <a:latin typeface="+mj-lt"/>
                  <a:ea typeface="Times New Roman" panose="02020603050405020304" pitchFamily="18" charset="0"/>
                  <a:cs typeface="Arial" panose="020B0604020202020204" pitchFamily="34" charset="0"/>
                </a:rPr>
                <a:t>posta</a:t>
              </a:r>
              <a:r>
                <a:rPr lang="en-US" sz="1400" dirty="0">
                  <a:effectLst/>
                  <a:latin typeface="+mj-lt"/>
                  <a:ea typeface="Times New Roman" panose="02020603050405020304" pitchFamily="18" charset="0"/>
                  <a:cs typeface="Arial" panose="020B0604020202020204" pitchFamily="34" charset="0"/>
                </a:rPr>
                <a:t>: hsgm.bulasici@saglik.gov.tr</a:t>
              </a:r>
              <a:endParaRPr lang="tr-TR" sz="1400" dirty="0">
                <a:effectLst/>
                <a:latin typeface="+mj-lt"/>
                <a:ea typeface="Times New Roman" panose="02020603050405020304" pitchFamily="18" charset="0"/>
                <a:cs typeface="Arial" panose="020B0604020202020204" pitchFamily="34" charset="0"/>
              </a:endParaRPr>
            </a:p>
          </p:txBody>
        </p:sp>
        <p:sp>
          <p:nvSpPr>
            <p:cNvPr id="7" name="AutoShape 170">
              <a:extLst>
                <a:ext uri="{FF2B5EF4-FFF2-40B4-BE49-F238E27FC236}">
                  <a16:creationId xmlns:a16="http://schemas.microsoft.com/office/drawing/2014/main" id="{808A98BE-4B62-41FE-B359-113712456BB8}"/>
                </a:ext>
              </a:extLst>
            </p:cNvPr>
            <p:cNvSpPr>
              <a:spLocks noChangeArrowheads="1"/>
            </p:cNvSpPr>
            <p:nvPr/>
          </p:nvSpPr>
          <p:spPr bwMode="auto">
            <a:xfrm>
              <a:off x="9953386" y="3007095"/>
              <a:ext cx="244063" cy="118833"/>
            </a:xfrm>
            <a:prstGeom prst="rightArrow">
              <a:avLst>
                <a:gd name="adj1" fmla="val 50000"/>
                <a:gd name="adj2" fmla="val 52258"/>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dirty="0">
                <a:latin typeface="Arial" panose="020B0604020202020204" pitchFamily="34" charset="0"/>
                <a:cs typeface="Arial" panose="020B0604020202020204" pitchFamily="34" charset="0"/>
              </a:endParaRPr>
            </a:p>
          </p:txBody>
        </p:sp>
        <p:sp>
          <p:nvSpPr>
            <p:cNvPr id="9" name="AutoShape 161">
              <a:extLst>
                <a:ext uri="{FF2B5EF4-FFF2-40B4-BE49-F238E27FC236}">
                  <a16:creationId xmlns:a16="http://schemas.microsoft.com/office/drawing/2014/main" id="{E7352760-81F4-4919-8450-5695F8383A50}"/>
                </a:ext>
              </a:extLst>
            </p:cNvPr>
            <p:cNvSpPr>
              <a:spLocks noChangeArrowheads="1"/>
            </p:cNvSpPr>
            <p:nvPr/>
          </p:nvSpPr>
          <p:spPr bwMode="auto">
            <a:xfrm>
              <a:off x="1352550" y="5029200"/>
              <a:ext cx="8515350" cy="1546308"/>
            </a:xfrm>
            <a:prstGeom prst="roundRect">
              <a:avLst>
                <a:gd name="adj" fmla="val 1290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REFERANS LABORATUVARLARI</a:t>
              </a:r>
            </a:p>
            <a:p>
              <a:pPr algn="ctr">
                <a:spcBef>
                  <a:spcPts val="1200"/>
                </a:spcBef>
                <a:buSzPts val="1200"/>
                <a:tabLst>
                  <a:tab pos="841375" algn="l"/>
                  <a:tab pos="842010" algn="l"/>
                </a:tabLst>
              </a:pPr>
              <a:r>
                <a:rPr lang="en-US" sz="1400" dirty="0">
                  <a:ea typeface="Segoe UI Symbol" panose="020B0502040204020203" pitchFamily="34" charset="0"/>
                  <a:cs typeface="Arial" panose="020B0604020202020204" pitchFamily="34" charset="0"/>
                </a:rPr>
                <a:t>İSM </a:t>
              </a:r>
              <a:r>
                <a:rPr lang="en-US" sz="1400" dirty="0" err="1">
                  <a:ea typeface="Segoe UI Symbol" panose="020B0502040204020203" pitchFamily="34" charset="0"/>
                  <a:cs typeface="Arial" panose="020B0604020202020204" pitchFamily="34" charset="0"/>
                </a:rPr>
                <a:t>tarafından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analiz</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a:t>
              </a:r>
              <a:r>
                <a:rPr lang="en-US" sz="1400" dirty="0">
                  <a:ea typeface="Segoe UI Symbol" panose="020B0502040204020203" pitchFamily="34" charset="0"/>
                  <a:cs typeface="Arial" panose="020B0604020202020204" pitchFamily="34" charset="0"/>
                </a:rPr>
                <a:t> İSM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bildirilir</a:t>
              </a:r>
              <a:r>
                <a:rPr lang="tr-TR" sz="1400" dirty="0">
                  <a:ea typeface="Segoe UI Symbol" panose="020B0502040204020203" pitchFamily="34" charset="0"/>
                  <a:cs typeface="Arial" panose="020B0604020202020204" pitchFamily="34" charset="0"/>
                </a:rPr>
                <a:t>.</a:t>
              </a:r>
              <a:endParaRPr lang="en-US" sz="1400" dirty="0">
                <a:ea typeface="Segoe UI Symbol" panose="020B0502040204020203" pitchFamily="34" charset="0"/>
                <a:cs typeface="Arial" panose="020B0604020202020204" pitchFamily="34" charset="0"/>
              </a:endParaRPr>
            </a:p>
          </p:txBody>
        </p:sp>
      </p:grpSp>
      <p:sp>
        <p:nvSpPr>
          <p:cNvPr id="10" name="AutoShape 168">
            <a:extLst>
              <a:ext uri="{FF2B5EF4-FFF2-40B4-BE49-F238E27FC236}">
                <a16:creationId xmlns:a16="http://schemas.microsoft.com/office/drawing/2014/main" id="{8F8B86E0-1189-4CAF-9EB2-4A13AFFE2B8B}"/>
              </a:ext>
            </a:extLst>
          </p:cNvPr>
          <p:cNvSpPr>
            <a:spLocks noChangeArrowheads="1"/>
          </p:cNvSpPr>
          <p:nvPr/>
        </p:nvSpPr>
        <p:spPr bwMode="auto">
          <a:xfrm>
            <a:off x="5330127" y="1103825"/>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
        <p:nvSpPr>
          <p:cNvPr id="11" name="AutoShape 168">
            <a:extLst>
              <a:ext uri="{FF2B5EF4-FFF2-40B4-BE49-F238E27FC236}">
                <a16:creationId xmlns:a16="http://schemas.microsoft.com/office/drawing/2014/main" id="{12854FCA-B7AD-4F49-9C93-0301C9C2E403}"/>
              </a:ext>
            </a:extLst>
          </p:cNvPr>
          <p:cNvSpPr>
            <a:spLocks noChangeArrowheads="1"/>
          </p:cNvSpPr>
          <p:nvPr/>
        </p:nvSpPr>
        <p:spPr bwMode="auto">
          <a:xfrm>
            <a:off x="5330127" y="4662926"/>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Tree>
    <p:extLst>
      <p:ext uri="{BB962C8B-B14F-4D97-AF65-F5344CB8AC3E}">
        <p14:creationId xmlns:p14="http://schemas.microsoft.com/office/powerpoint/2010/main" val="162802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96622" y="1262604"/>
            <a:ext cx="10543822" cy="5192192"/>
          </a:xfrm>
        </p:spPr>
        <p:txBody>
          <a:bodyPr>
            <a:normAutofit fontScale="85000" lnSpcReduction="20000"/>
          </a:bodyPr>
          <a:lstStyle/>
          <a:p>
            <a:pPr>
              <a:lnSpc>
                <a:spcPct val="120000"/>
              </a:lnSpc>
              <a:spcBef>
                <a:spcPts val="1200"/>
              </a:spcBef>
            </a:pPr>
            <a:r>
              <a:rPr lang="tr-TR" dirty="0">
                <a:latin typeface="+mn-lt"/>
              </a:rPr>
              <a:t>Pilot tarafından vaka kuleye bildirilir.</a:t>
            </a:r>
          </a:p>
          <a:p>
            <a:pPr>
              <a:lnSpc>
                <a:spcPct val="120000"/>
              </a:lnSpc>
              <a:spcBef>
                <a:spcPts val="1200"/>
              </a:spcBef>
            </a:pPr>
            <a:r>
              <a:rPr lang="tr-TR" dirty="0">
                <a:latin typeface="+mn-lt"/>
              </a:rPr>
              <a:t>Kule tarafından olay havalimanı sağlık denetleme merkezine/havalimanı operasyon merkezine bildirilir.</a:t>
            </a:r>
          </a:p>
          <a:p>
            <a:pPr>
              <a:lnSpc>
                <a:spcPct val="120000"/>
              </a:lnSpc>
              <a:spcBef>
                <a:spcPts val="1200"/>
              </a:spcBef>
            </a:pPr>
            <a:r>
              <a:rPr lang="tr-TR" dirty="0">
                <a:latin typeface="+mn-lt"/>
              </a:rPr>
              <a:t>Tüm yolculara yolcu iletişim bilgi kartı doldurulur.</a:t>
            </a:r>
          </a:p>
          <a:p>
            <a:pPr>
              <a:lnSpc>
                <a:spcPct val="120000"/>
              </a:lnSpc>
              <a:spcBef>
                <a:spcPts val="1200"/>
              </a:spcBef>
            </a:pPr>
            <a:r>
              <a:rPr lang="tr-TR" dirty="0">
                <a:latin typeface="+mn-lt"/>
              </a:rPr>
              <a:t>İki ön, iki arka ve iki yan koltuk yolcu bilgisi alınır. </a:t>
            </a:r>
          </a:p>
          <a:p>
            <a:pPr>
              <a:lnSpc>
                <a:spcPct val="120000"/>
              </a:lnSpc>
              <a:spcBef>
                <a:spcPts val="1200"/>
              </a:spcBef>
            </a:pPr>
            <a:r>
              <a:rPr lang="tr-TR" dirty="0">
                <a:latin typeface="+mn-lt"/>
              </a:rPr>
              <a:t>Sağlık Denetleme Merkezi vakayı uçakta değerlendirir.</a:t>
            </a:r>
          </a:p>
          <a:p>
            <a:pPr>
              <a:lnSpc>
                <a:spcPct val="120000"/>
              </a:lnSpc>
              <a:spcBef>
                <a:spcPts val="1200"/>
              </a:spcBef>
            </a:pPr>
            <a:r>
              <a:rPr lang="tr-TR" dirty="0">
                <a:latin typeface="+mn-lt"/>
              </a:rPr>
              <a:t>Sağlık Denetleme Merkezi İl Sağlık Müdürlüğü ve 112 Komuta Merkezine bilgi verir. </a:t>
            </a:r>
          </a:p>
          <a:p>
            <a:pPr>
              <a:lnSpc>
                <a:spcPct val="120000"/>
              </a:lnSpc>
              <a:spcBef>
                <a:spcPts val="1200"/>
              </a:spcBef>
            </a:pPr>
            <a:r>
              <a:rPr lang="tr-TR" dirty="0">
                <a:latin typeface="+mn-lt"/>
              </a:rPr>
              <a:t>Sağlık Denetleme Merkezi vakayı değerlendirdikten sonra, olası vaka formu ile vakayı 112’ ye teslim eder.</a:t>
            </a:r>
          </a:p>
          <a:p>
            <a:pPr>
              <a:lnSpc>
                <a:spcPct val="120000"/>
              </a:lnSpc>
              <a:spcBef>
                <a:spcPts val="1200"/>
              </a:spcBef>
            </a:pPr>
            <a:r>
              <a:rPr lang="tr-TR" dirty="0">
                <a:latin typeface="+mn-lt"/>
              </a:rPr>
              <a:t>Vaka, 112 vasıtasıyla </a:t>
            </a:r>
            <a:r>
              <a:rPr lang="tr-TR" dirty="0" err="1">
                <a:latin typeface="+mn-lt"/>
              </a:rPr>
              <a:t>multidisipliner</a:t>
            </a:r>
            <a:r>
              <a:rPr lang="tr-TR" dirty="0">
                <a:latin typeface="+mn-lt"/>
              </a:rPr>
              <a:t> şartlara sahip hastanelere transfer edilir.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98948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Uçakta Saptanırsa</a:t>
            </a:r>
          </a:p>
        </p:txBody>
      </p:sp>
    </p:spTree>
    <p:extLst>
      <p:ext uri="{BB962C8B-B14F-4D97-AF65-F5344CB8AC3E}">
        <p14:creationId xmlns:p14="http://schemas.microsoft.com/office/powerpoint/2010/main" val="173509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id="{2DB3398B-0B54-48C0-ADD2-B782485E06C7}"/>
              </a:ext>
            </a:extLst>
          </p:cNvPr>
          <p:cNvSpPr txBox="1">
            <a:spLocks/>
          </p:cNvSpPr>
          <p:nvPr/>
        </p:nvSpPr>
        <p:spPr>
          <a:xfrm>
            <a:off x="1461155" y="1262604"/>
            <a:ext cx="10016470" cy="519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latin typeface="+mn-lt"/>
              </a:rPr>
              <a:t>Dış</a:t>
            </a:r>
            <a:r>
              <a:rPr lang="en-US" sz="2400" dirty="0">
                <a:latin typeface="+mn-lt"/>
              </a:rPr>
              <a:t> </a:t>
            </a:r>
            <a:r>
              <a:rPr lang="en-US" sz="2400" dirty="0" err="1">
                <a:latin typeface="+mn-lt"/>
              </a:rPr>
              <a:t>hatlar</a:t>
            </a:r>
            <a:r>
              <a:rPr lang="en-US" sz="2400" dirty="0">
                <a:latin typeface="+mn-lt"/>
              </a:rPr>
              <a:t> </a:t>
            </a:r>
            <a:r>
              <a:rPr lang="en-US" sz="2400" dirty="0" err="1">
                <a:latin typeface="+mn-lt"/>
              </a:rPr>
              <a:t>gelen</a:t>
            </a:r>
            <a:r>
              <a:rPr lang="en-US" sz="2400" dirty="0">
                <a:latin typeface="+mn-lt"/>
              </a:rPr>
              <a:t> </a:t>
            </a:r>
            <a:r>
              <a:rPr lang="en-US" sz="2400" dirty="0" err="1">
                <a:latin typeface="+mn-lt"/>
              </a:rPr>
              <a:t>yolcu</a:t>
            </a:r>
            <a:r>
              <a:rPr lang="en-US" sz="2400" dirty="0">
                <a:latin typeface="+mn-lt"/>
              </a:rPr>
              <a:t> </a:t>
            </a:r>
            <a:r>
              <a:rPr lang="en-US" sz="2400" dirty="0" err="1">
                <a:latin typeface="+mn-lt"/>
              </a:rPr>
              <a:t>terminalinde</a:t>
            </a:r>
            <a:r>
              <a:rPr lang="en-US" sz="2400" dirty="0">
                <a:latin typeface="+mn-lt"/>
              </a:rPr>
              <a:t> </a:t>
            </a:r>
            <a:r>
              <a:rPr lang="en-US" sz="2400" dirty="0" err="1">
                <a:latin typeface="+mn-lt"/>
              </a:rPr>
              <a:t>mümkün</a:t>
            </a:r>
            <a:r>
              <a:rPr lang="en-US" sz="2400" dirty="0">
                <a:latin typeface="+mn-lt"/>
              </a:rPr>
              <a:t> </a:t>
            </a:r>
            <a:r>
              <a:rPr lang="en-US" sz="2400" dirty="0" err="1">
                <a:latin typeface="+mn-lt"/>
              </a:rPr>
              <a:t>olan</a:t>
            </a:r>
            <a:r>
              <a:rPr lang="en-US" sz="2400" dirty="0">
                <a:latin typeface="+mn-lt"/>
              </a:rPr>
              <a:t> </a:t>
            </a:r>
            <a:r>
              <a:rPr lang="en-US" sz="2400" dirty="0" err="1">
                <a:latin typeface="+mn-lt"/>
              </a:rPr>
              <a:t>en</a:t>
            </a:r>
            <a:r>
              <a:rPr lang="en-US" sz="2400" dirty="0">
                <a:latin typeface="+mn-lt"/>
              </a:rPr>
              <a:t> </a:t>
            </a:r>
            <a:r>
              <a:rPr lang="en-US" sz="2400" dirty="0" err="1">
                <a:latin typeface="+mn-lt"/>
              </a:rPr>
              <a:t>erken</a:t>
            </a:r>
            <a:r>
              <a:rPr lang="en-US" sz="2400" dirty="0">
                <a:latin typeface="+mn-lt"/>
              </a:rPr>
              <a:t> </a:t>
            </a:r>
            <a:r>
              <a:rPr lang="en-US" sz="2400" dirty="0" err="1">
                <a:latin typeface="+mn-lt"/>
              </a:rPr>
              <a:t>noktalarda</a:t>
            </a:r>
            <a:r>
              <a:rPr lang="en-US" sz="2400" dirty="0">
                <a:latin typeface="+mn-lt"/>
              </a:rPr>
              <a:t> </a:t>
            </a:r>
            <a:r>
              <a:rPr lang="en-US" sz="2400" dirty="0" err="1">
                <a:latin typeface="+mn-lt"/>
              </a:rPr>
              <a:t>termal</a:t>
            </a:r>
            <a:r>
              <a:rPr lang="en-US" sz="2400" dirty="0">
                <a:latin typeface="+mn-lt"/>
              </a:rPr>
              <a:t> </a:t>
            </a:r>
            <a:r>
              <a:rPr lang="en-US" sz="2400" dirty="0" err="1">
                <a:latin typeface="+mn-lt"/>
              </a:rPr>
              <a:t>kamera</a:t>
            </a:r>
            <a:r>
              <a:rPr lang="en-US" sz="2400" dirty="0">
                <a:latin typeface="+mn-lt"/>
              </a:rPr>
              <a:t> </a:t>
            </a:r>
            <a:r>
              <a:rPr lang="en-US" sz="2400" dirty="0" err="1">
                <a:latin typeface="+mn-lt"/>
              </a:rPr>
              <a:t>sistemi</a:t>
            </a:r>
            <a:r>
              <a:rPr lang="en-US" sz="2400" dirty="0">
                <a:latin typeface="+mn-lt"/>
              </a:rPr>
              <a:t> </a:t>
            </a:r>
            <a:r>
              <a:rPr lang="en-US" sz="2400" dirty="0" err="1">
                <a:latin typeface="+mn-lt"/>
              </a:rPr>
              <a:t>yerleştirilir</a:t>
            </a:r>
            <a:r>
              <a:rPr lang="en-US" sz="2400" dirty="0">
                <a:latin typeface="+mn-lt"/>
              </a:rPr>
              <a:t> </a:t>
            </a:r>
            <a:endParaRPr lang="tr-TR" sz="2400" dirty="0">
              <a:latin typeface="+mn-lt"/>
            </a:endParaRPr>
          </a:p>
          <a:p>
            <a:endParaRPr lang="tr-TR" sz="2400" dirty="0">
              <a:latin typeface="+mn-lt"/>
            </a:endParaRPr>
          </a:p>
          <a:p>
            <a:r>
              <a:rPr lang="tr-TR" sz="2400" dirty="0">
                <a:latin typeface="+mn-lt"/>
              </a:rPr>
              <a:t>T</a:t>
            </a:r>
            <a:r>
              <a:rPr lang="en-US" sz="2400" dirty="0" err="1">
                <a:latin typeface="+mn-lt"/>
              </a:rPr>
              <a:t>ermal</a:t>
            </a:r>
            <a:r>
              <a:rPr lang="en-US" sz="2400" dirty="0">
                <a:latin typeface="+mn-lt"/>
              </a:rPr>
              <a:t> </a:t>
            </a:r>
            <a:r>
              <a:rPr lang="en-US" sz="2400" dirty="0" err="1">
                <a:latin typeface="+mn-lt"/>
              </a:rPr>
              <a:t>kamera</a:t>
            </a:r>
            <a:r>
              <a:rPr lang="en-US" sz="2400" dirty="0">
                <a:latin typeface="+mn-lt"/>
              </a:rPr>
              <a:t> </a:t>
            </a:r>
            <a:r>
              <a:rPr lang="en-US" sz="2400" dirty="0" err="1">
                <a:latin typeface="+mn-lt"/>
              </a:rPr>
              <a:t>başında</a:t>
            </a:r>
            <a:r>
              <a:rPr lang="en-US" sz="2400" dirty="0">
                <a:latin typeface="+mn-lt"/>
              </a:rPr>
              <a:t> </a:t>
            </a:r>
            <a:r>
              <a:rPr lang="en-US" sz="2400" dirty="0" err="1">
                <a:latin typeface="+mn-lt"/>
              </a:rPr>
              <a:t>eğitimli</a:t>
            </a:r>
            <a:r>
              <a:rPr lang="en-US" sz="2400" dirty="0">
                <a:latin typeface="+mn-lt"/>
              </a:rPr>
              <a:t>, </a:t>
            </a:r>
            <a:r>
              <a:rPr lang="en-US" sz="2400" dirty="0" err="1">
                <a:latin typeface="+mn-lt"/>
              </a:rPr>
              <a:t>tıbbi</a:t>
            </a:r>
            <a:r>
              <a:rPr lang="en-US" sz="2400" dirty="0">
                <a:latin typeface="+mn-lt"/>
              </a:rPr>
              <a:t> </a:t>
            </a:r>
            <a:r>
              <a:rPr lang="en-US" sz="2400" dirty="0" err="1">
                <a:latin typeface="+mn-lt"/>
              </a:rPr>
              <a:t>maskesi</a:t>
            </a:r>
            <a:r>
              <a:rPr lang="en-US" sz="2400" dirty="0">
                <a:latin typeface="+mn-lt"/>
              </a:rPr>
              <a:t>, </a:t>
            </a:r>
            <a:r>
              <a:rPr lang="en-US" sz="2400" dirty="0" err="1">
                <a:latin typeface="+mn-lt"/>
              </a:rPr>
              <a:t>steril</a:t>
            </a:r>
            <a:r>
              <a:rPr lang="en-US" sz="2400" dirty="0">
                <a:latin typeface="+mn-lt"/>
              </a:rPr>
              <a:t> </a:t>
            </a:r>
            <a:r>
              <a:rPr lang="en-US" sz="2400" dirty="0" err="1">
                <a:latin typeface="+mn-lt"/>
              </a:rPr>
              <a:t>olmayan</a:t>
            </a:r>
            <a:r>
              <a:rPr lang="en-US" sz="2400" dirty="0">
                <a:latin typeface="+mn-lt"/>
              </a:rPr>
              <a:t> </a:t>
            </a:r>
            <a:r>
              <a:rPr lang="en-US" sz="2400" dirty="0" err="1">
                <a:latin typeface="+mn-lt"/>
              </a:rPr>
              <a:t>eldiveni</a:t>
            </a:r>
            <a:r>
              <a:rPr lang="en-US" sz="2400" dirty="0">
                <a:latin typeface="+mn-lt"/>
              </a:rPr>
              <a:t> </a:t>
            </a:r>
            <a:r>
              <a:rPr lang="en-US" sz="2400" dirty="0" err="1">
                <a:latin typeface="+mn-lt"/>
              </a:rPr>
              <a:t>ve</a:t>
            </a:r>
            <a:r>
              <a:rPr lang="en-US" sz="2400" dirty="0">
                <a:latin typeface="+mn-lt"/>
              </a:rPr>
              <a:t> </a:t>
            </a:r>
            <a:r>
              <a:rPr lang="en-US" sz="2400" dirty="0" err="1">
                <a:latin typeface="+mn-lt"/>
              </a:rPr>
              <a:t>gözlüğü</a:t>
            </a:r>
            <a:r>
              <a:rPr lang="en-US" sz="2400" dirty="0">
                <a:latin typeface="+mn-lt"/>
              </a:rPr>
              <a:t> </a:t>
            </a:r>
            <a:r>
              <a:rPr lang="en-US" sz="2400" dirty="0" err="1">
                <a:latin typeface="+mn-lt"/>
              </a:rPr>
              <a:t>olan</a:t>
            </a:r>
            <a:r>
              <a:rPr lang="en-US" sz="2400" dirty="0">
                <a:latin typeface="+mn-lt"/>
              </a:rPr>
              <a:t> </a:t>
            </a:r>
            <a:r>
              <a:rPr lang="en-US" sz="2400" dirty="0" err="1">
                <a:latin typeface="+mn-lt"/>
              </a:rPr>
              <a:t>en</a:t>
            </a:r>
            <a:r>
              <a:rPr lang="en-US" sz="2400" dirty="0">
                <a:latin typeface="+mn-lt"/>
              </a:rPr>
              <a:t> </a:t>
            </a:r>
            <a:r>
              <a:rPr lang="en-US" sz="2400" dirty="0" err="1">
                <a:latin typeface="+mn-lt"/>
              </a:rPr>
              <a:t>az</a:t>
            </a:r>
            <a:r>
              <a:rPr lang="en-US" sz="2400" dirty="0">
                <a:latin typeface="+mn-lt"/>
              </a:rPr>
              <a:t> </a:t>
            </a:r>
            <a:r>
              <a:rPr lang="en-US" sz="2400" dirty="0" err="1">
                <a:latin typeface="+mn-lt"/>
              </a:rPr>
              <a:t>iki</a:t>
            </a:r>
            <a:r>
              <a:rPr lang="en-US" sz="2400" dirty="0">
                <a:latin typeface="+mn-lt"/>
              </a:rPr>
              <a:t> </a:t>
            </a:r>
            <a:r>
              <a:rPr lang="en-US" sz="2400" dirty="0" err="1">
                <a:latin typeface="+mn-lt"/>
              </a:rPr>
              <a:t>personel</a:t>
            </a:r>
            <a:r>
              <a:rPr lang="en-US" sz="2400" dirty="0">
                <a:latin typeface="+mn-lt"/>
              </a:rPr>
              <a:t> </a:t>
            </a:r>
            <a:r>
              <a:rPr lang="en-US" sz="2400" dirty="0" err="1">
                <a:latin typeface="+mn-lt"/>
              </a:rPr>
              <a:t>bulunmalıdır</a:t>
            </a:r>
            <a:endParaRPr lang="tr-TR" dirty="0">
              <a:latin typeface="+mn-lt"/>
            </a:endParaRPr>
          </a:p>
          <a:p>
            <a:pPr marL="0" indent="0">
              <a:buNone/>
            </a:pPr>
            <a:endParaRPr lang="tr-TR" dirty="0">
              <a:latin typeface="+mn-lt"/>
            </a:endParaRPr>
          </a:p>
          <a:p>
            <a:pPr lvl="0"/>
            <a:r>
              <a:rPr lang="en-US" dirty="0" err="1">
                <a:latin typeface="+mn-lt"/>
              </a:rPr>
              <a:t>Termal</a:t>
            </a:r>
            <a:r>
              <a:rPr lang="en-US" dirty="0">
                <a:latin typeface="+mn-lt"/>
              </a:rPr>
              <a:t> </a:t>
            </a:r>
            <a:r>
              <a:rPr lang="en-US" dirty="0" err="1">
                <a:latin typeface="+mn-lt"/>
              </a:rPr>
              <a:t>kamerada</a:t>
            </a:r>
            <a:r>
              <a:rPr lang="en-US" dirty="0">
                <a:latin typeface="+mn-lt"/>
              </a:rPr>
              <a:t> </a:t>
            </a:r>
            <a:r>
              <a:rPr lang="en-US" dirty="0" err="1">
                <a:latin typeface="+mn-lt"/>
              </a:rPr>
              <a:t>ateş</a:t>
            </a:r>
            <a:r>
              <a:rPr lang="en-US" dirty="0">
                <a:latin typeface="+mn-lt"/>
              </a:rPr>
              <a:t> </a:t>
            </a:r>
            <a:r>
              <a:rPr lang="en-US" dirty="0" err="1">
                <a:latin typeface="+mn-lt"/>
              </a:rPr>
              <a:t>tespit</a:t>
            </a:r>
            <a:r>
              <a:rPr lang="en-US" dirty="0">
                <a:latin typeface="+mn-lt"/>
              </a:rPr>
              <a:t> </a:t>
            </a:r>
            <a:r>
              <a:rPr lang="en-US" dirty="0" err="1">
                <a:latin typeface="+mn-lt"/>
              </a:rPr>
              <a:t>edilen</a:t>
            </a:r>
            <a:r>
              <a:rPr lang="en-US" dirty="0">
                <a:latin typeface="+mn-lt"/>
              </a:rPr>
              <a:t> </a:t>
            </a:r>
            <a:r>
              <a:rPr lang="en-US" dirty="0" err="1">
                <a:latin typeface="+mn-lt"/>
              </a:rPr>
              <a:t>kişiler</a:t>
            </a:r>
            <a:r>
              <a:rPr lang="tr-TR" dirty="0">
                <a:latin typeface="+mn-lt"/>
              </a:rPr>
              <a:t>in</a:t>
            </a:r>
            <a:r>
              <a:rPr lang="en-US" dirty="0">
                <a:latin typeface="+mn-lt"/>
              </a:rPr>
              <a:t>; </a:t>
            </a:r>
            <a:endParaRPr lang="tr-TR" dirty="0">
              <a:latin typeface="+mn-lt"/>
            </a:endParaRPr>
          </a:p>
          <a:p>
            <a:pPr marL="0" indent="0">
              <a:buNone/>
            </a:pPr>
            <a:r>
              <a:rPr lang="tr-TR" dirty="0">
                <a:latin typeface="+mn-lt"/>
              </a:rPr>
              <a:t>	</a:t>
            </a:r>
            <a:r>
              <a:rPr lang="en-US" dirty="0" err="1">
                <a:latin typeface="+mn-lt"/>
              </a:rPr>
              <a:t>veya</a:t>
            </a:r>
            <a:endParaRPr lang="tr-TR" dirty="0">
              <a:latin typeface="+mn-lt"/>
            </a:endParaRPr>
          </a:p>
          <a:p>
            <a:pPr lvl="0"/>
            <a:r>
              <a:rPr lang="en-US" sz="2400" dirty="0" err="1">
                <a:latin typeface="+mn-lt"/>
              </a:rPr>
              <a:t>Havalimanı</a:t>
            </a:r>
            <a:r>
              <a:rPr lang="en-US" sz="2400" dirty="0">
                <a:latin typeface="+mn-lt"/>
              </a:rPr>
              <a:t> </a:t>
            </a:r>
            <a:r>
              <a:rPr lang="en-US" sz="2400" dirty="0" err="1">
                <a:latin typeface="+mn-lt"/>
              </a:rPr>
              <a:t>içinde</a:t>
            </a:r>
            <a:r>
              <a:rPr lang="en-US" sz="2400" dirty="0">
                <a:latin typeface="+mn-lt"/>
              </a:rPr>
              <a:t> </a:t>
            </a:r>
            <a:r>
              <a:rPr lang="en-US" sz="2400" dirty="0" err="1">
                <a:latin typeface="+mn-lt"/>
              </a:rPr>
              <a:t>uçak</a:t>
            </a:r>
            <a:r>
              <a:rPr lang="en-US" sz="2400" dirty="0">
                <a:latin typeface="+mn-lt"/>
              </a:rPr>
              <a:t> </a:t>
            </a:r>
            <a:r>
              <a:rPr lang="en-US" sz="2400" dirty="0" err="1">
                <a:latin typeface="+mn-lt"/>
              </a:rPr>
              <a:t>bekleme</a:t>
            </a:r>
            <a:r>
              <a:rPr lang="en-US" sz="2400" dirty="0">
                <a:latin typeface="+mn-lt"/>
              </a:rPr>
              <a:t>, </a:t>
            </a:r>
            <a:r>
              <a:rPr lang="en-US" sz="2400" dirty="0" err="1">
                <a:latin typeface="+mn-lt"/>
              </a:rPr>
              <a:t>dinlenme</a:t>
            </a:r>
            <a:r>
              <a:rPr lang="en-US" sz="2400" dirty="0">
                <a:latin typeface="+mn-lt"/>
              </a:rPr>
              <a:t> vb. </a:t>
            </a:r>
            <a:r>
              <a:rPr lang="en-US" sz="2400" dirty="0" err="1">
                <a:latin typeface="+mn-lt"/>
              </a:rPr>
              <a:t>alanlarında</a:t>
            </a:r>
            <a:r>
              <a:rPr lang="en-US" sz="2400" dirty="0">
                <a:latin typeface="+mn-lt"/>
              </a:rPr>
              <a:t>, </a:t>
            </a:r>
            <a:r>
              <a:rPr lang="en-US" sz="2400" dirty="0" err="1">
                <a:latin typeface="+mn-lt"/>
              </a:rPr>
              <a:t>ateş</a:t>
            </a:r>
            <a:r>
              <a:rPr lang="en-US" sz="2400" dirty="0">
                <a:latin typeface="+mn-lt"/>
              </a:rPr>
              <a:t> </a:t>
            </a:r>
            <a:r>
              <a:rPr lang="en-US" sz="2400" dirty="0" err="1">
                <a:latin typeface="+mn-lt"/>
              </a:rPr>
              <a:t>ve</a:t>
            </a:r>
            <a:r>
              <a:rPr lang="en-US" sz="2400" dirty="0">
                <a:latin typeface="+mn-lt"/>
              </a:rPr>
              <a:t>/</a:t>
            </a:r>
            <a:r>
              <a:rPr lang="en-US" sz="2400" dirty="0" err="1">
                <a:latin typeface="+mn-lt"/>
              </a:rPr>
              <a:t>veya</a:t>
            </a:r>
            <a:r>
              <a:rPr lang="en-US" sz="2400" dirty="0">
                <a:latin typeface="+mn-lt"/>
              </a:rPr>
              <a:t> </a:t>
            </a:r>
            <a:r>
              <a:rPr lang="en-US" sz="2400" dirty="0" err="1">
                <a:latin typeface="+mn-lt"/>
              </a:rPr>
              <a:t>solunum</a:t>
            </a:r>
            <a:r>
              <a:rPr lang="en-US" sz="2400" dirty="0">
                <a:latin typeface="+mn-lt"/>
              </a:rPr>
              <a:t> </a:t>
            </a:r>
            <a:r>
              <a:rPr lang="en-US" sz="2400" dirty="0" err="1">
                <a:latin typeface="+mn-lt"/>
              </a:rPr>
              <a:t>yolu</a:t>
            </a:r>
            <a:r>
              <a:rPr lang="en-US" sz="2400" dirty="0">
                <a:latin typeface="+mn-lt"/>
              </a:rPr>
              <a:t> </a:t>
            </a:r>
            <a:r>
              <a:rPr lang="en-US" sz="2400" dirty="0" err="1">
                <a:latin typeface="+mn-lt"/>
              </a:rPr>
              <a:t>semptomları</a:t>
            </a:r>
            <a:r>
              <a:rPr lang="en-US" sz="2400" dirty="0">
                <a:latin typeface="+mn-lt"/>
              </a:rPr>
              <a:t> </a:t>
            </a:r>
            <a:r>
              <a:rPr lang="en-US" sz="2400" dirty="0" err="1">
                <a:latin typeface="+mn-lt"/>
              </a:rPr>
              <a:t>gösteren</a:t>
            </a:r>
            <a:r>
              <a:rPr lang="en-US" sz="2400" dirty="0">
                <a:latin typeface="+mn-lt"/>
              </a:rPr>
              <a:t> </a:t>
            </a:r>
            <a:r>
              <a:rPr lang="en-US" sz="2400" dirty="0" err="1">
                <a:latin typeface="+mn-lt"/>
              </a:rPr>
              <a:t>kişiler</a:t>
            </a:r>
            <a:r>
              <a:rPr lang="tr-TR" sz="2400" dirty="0">
                <a:latin typeface="+mn-lt"/>
              </a:rPr>
              <a:t>in</a:t>
            </a:r>
            <a:r>
              <a:rPr lang="en-US" sz="2400" dirty="0">
                <a:latin typeface="+mn-lt"/>
              </a:rPr>
              <a:t>;</a:t>
            </a:r>
            <a:endParaRPr lang="tr-TR" sz="2400" dirty="0">
              <a:latin typeface="+mn-lt"/>
            </a:endParaRPr>
          </a:p>
          <a:p>
            <a:pPr marL="0" indent="0">
              <a:buNone/>
            </a:pPr>
            <a:r>
              <a:rPr lang="tr-TR" sz="2400" dirty="0">
                <a:latin typeface="+mn-lt"/>
              </a:rPr>
              <a:t>	</a:t>
            </a:r>
            <a:r>
              <a:rPr lang="en-US" sz="2400" b="1" dirty="0" err="1">
                <a:latin typeface="+mn-lt"/>
              </a:rPr>
              <a:t>tıbbi</a:t>
            </a:r>
            <a:r>
              <a:rPr lang="en-US" sz="2400" b="1" dirty="0">
                <a:latin typeface="+mn-lt"/>
              </a:rPr>
              <a:t> </a:t>
            </a:r>
            <a:r>
              <a:rPr lang="en-US" sz="2400" b="1" dirty="0" err="1">
                <a:latin typeface="+mn-lt"/>
              </a:rPr>
              <a:t>maske</a:t>
            </a:r>
            <a:r>
              <a:rPr lang="en-US" sz="2400" dirty="0">
                <a:latin typeface="+mn-lt"/>
              </a:rPr>
              <a:t> </a:t>
            </a:r>
            <a:r>
              <a:rPr lang="en-US" sz="2400" dirty="0" err="1">
                <a:latin typeface="+mn-lt"/>
              </a:rPr>
              <a:t>takması</a:t>
            </a:r>
            <a:r>
              <a:rPr lang="en-US" sz="2400" dirty="0">
                <a:latin typeface="+mn-lt"/>
              </a:rPr>
              <a:t> </a:t>
            </a:r>
            <a:r>
              <a:rPr lang="en-US" sz="2400" dirty="0" err="1">
                <a:latin typeface="+mn-lt"/>
              </a:rPr>
              <a:t>sağlanır</a:t>
            </a:r>
            <a:endParaRPr lang="tr-TR" sz="2400" dirty="0">
              <a:latin typeface="+mn-lt"/>
            </a:endParaRPr>
          </a:p>
        </p:txBody>
      </p:sp>
    </p:spTree>
    <p:extLst>
      <p:ext uri="{BB962C8B-B14F-4D97-AF65-F5344CB8AC3E}">
        <p14:creationId xmlns:p14="http://schemas.microsoft.com/office/powerpoint/2010/main" val="117219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(2019-nCoV Hastalığı ) 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3200" dirty="0">
              <a:latin typeface="+mj-lt"/>
            </a:endParaRPr>
          </a:p>
        </p:txBody>
      </p:sp>
    </p:spTree>
    <p:extLst>
      <p:ext uri="{BB962C8B-B14F-4D97-AF65-F5344CB8AC3E}">
        <p14:creationId xmlns:p14="http://schemas.microsoft.com/office/powerpoint/2010/main" val="117686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id="{2DB3398B-0B54-48C0-ADD2-B782485E06C7}"/>
              </a:ext>
            </a:extLst>
          </p:cNvPr>
          <p:cNvSpPr txBox="1">
            <a:spLocks/>
          </p:cNvSpPr>
          <p:nvPr/>
        </p:nvSpPr>
        <p:spPr>
          <a:xfrm>
            <a:off x="1128889" y="1089622"/>
            <a:ext cx="10348736" cy="576837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dirty="0">
                <a:latin typeface="+mn-lt"/>
              </a:rPr>
              <a:t>1) </a:t>
            </a:r>
            <a:r>
              <a:rPr lang="tr-TR" b="1" dirty="0">
                <a:latin typeface="+mn-lt"/>
              </a:rPr>
              <a:t>Kişi </a:t>
            </a:r>
            <a:r>
              <a:rPr lang="en-US" b="1" dirty="0" err="1">
                <a:latin typeface="+mn-lt"/>
              </a:rPr>
              <a:t>Olası</a:t>
            </a:r>
            <a:r>
              <a:rPr lang="en-US" b="1" dirty="0">
                <a:latin typeface="+mn-lt"/>
              </a:rPr>
              <a:t> </a:t>
            </a:r>
            <a:r>
              <a:rPr lang="tr-TR" b="1" dirty="0">
                <a:latin typeface="+mn-lt"/>
              </a:rPr>
              <a:t>V</a:t>
            </a:r>
            <a:r>
              <a:rPr lang="en-US" b="1" dirty="0">
                <a:latin typeface="+mn-lt"/>
              </a:rPr>
              <a:t>aka </a:t>
            </a:r>
            <a:r>
              <a:rPr lang="tr-TR" b="1" dirty="0">
                <a:latin typeface="+mn-lt"/>
              </a:rPr>
              <a:t>T</a:t>
            </a:r>
            <a:r>
              <a:rPr lang="en-US" b="1" dirty="0" err="1">
                <a:latin typeface="+mn-lt"/>
              </a:rPr>
              <a:t>anımına</a:t>
            </a:r>
            <a:r>
              <a:rPr lang="en-US" b="1" dirty="0">
                <a:latin typeface="+mn-lt"/>
              </a:rPr>
              <a:t> </a:t>
            </a:r>
            <a:r>
              <a:rPr lang="tr-TR" b="1" dirty="0">
                <a:latin typeface="+mn-lt"/>
              </a:rPr>
              <a:t>U</a:t>
            </a:r>
            <a:r>
              <a:rPr lang="en-US" b="1" dirty="0">
                <a:latin typeface="+mn-lt"/>
              </a:rPr>
              <a:t>y</a:t>
            </a:r>
            <a:r>
              <a:rPr lang="tr-TR" b="1" dirty="0" err="1">
                <a:latin typeface="+mn-lt"/>
              </a:rPr>
              <a:t>uyorsa</a:t>
            </a:r>
            <a:endParaRPr lang="tr-TR" dirty="0">
              <a:latin typeface="+mn-lt"/>
            </a:endParaRPr>
          </a:p>
          <a:p>
            <a:pPr lvl="0">
              <a:lnSpc>
                <a:spcPct val="110000"/>
              </a:lnSpc>
            </a:pPr>
            <a:r>
              <a:rPr lang="en-US" dirty="0" err="1">
                <a:latin typeface="+mn-lt"/>
              </a:rPr>
              <a:t>Kişi</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merkezine</a:t>
            </a:r>
            <a:r>
              <a:rPr lang="en-US" dirty="0">
                <a:latin typeface="+mn-lt"/>
              </a:rPr>
              <a:t> </a:t>
            </a:r>
            <a:r>
              <a:rPr lang="en-US" dirty="0" err="1">
                <a:latin typeface="+mn-lt"/>
              </a:rPr>
              <a:t>götürülür</a:t>
            </a:r>
            <a:endParaRPr lang="tr-TR" dirty="0">
              <a:latin typeface="+mn-lt"/>
            </a:endParaRPr>
          </a:p>
          <a:p>
            <a:pPr lvl="0">
              <a:lnSpc>
                <a:spcPct val="110000"/>
              </a:lnSpc>
            </a:pPr>
            <a:r>
              <a:rPr lang="en-US" dirty="0" err="1">
                <a:latin typeface="+mn-lt"/>
              </a:rPr>
              <a:t>Kişi</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a:t>
            </a:r>
            <a:r>
              <a:rPr lang="en-US" dirty="0">
                <a:latin typeface="+mn-lt"/>
              </a:rPr>
              <a:t> </a:t>
            </a:r>
            <a:r>
              <a:rPr lang="en-US" dirty="0" err="1">
                <a:latin typeface="+mn-lt"/>
              </a:rPr>
              <a:t>personeli</a:t>
            </a:r>
            <a:r>
              <a:rPr lang="en-US" dirty="0">
                <a:latin typeface="+mn-lt"/>
              </a:rPr>
              <a:t> </a:t>
            </a:r>
            <a:r>
              <a:rPr lang="en-US" dirty="0" err="1">
                <a:latin typeface="+mn-lt"/>
              </a:rPr>
              <a:t>tarafından</a:t>
            </a:r>
            <a:r>
              <a:rPr lang="en-US" dirty="0">
                <a:latin typeface="+mn-lt"/>
              </a:rPr>
              <a:t> </a:t>
            </a:r>
            <a:r>
              <a:rPr lang="en-US" dirty="0" err="1">
                <a:latin typeface="+mn-lt"/>
              </a:rPr>
              <a:t>değerlendirilir</a:t>
            </a:r>
            <a:endParaRPr lang="tr-TR" dirty="0">
              <a:latin typeface="+mn-lt"/>
            </a:endParaRPr>
          </a:p>
          <a:p>
            <a:pPr lvl="0">
              <a:lnSpc>
                <a:spcPct val="110000"/>
              </a:lnSpc>
            </a:pP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tanımına</a:t>
            </a:r>
            <a:r>
              <a:rPr lang="en-US" dirty="0">
                <a:latin typeface="+mn-lt"/>
              </a:rPr>
              <a:t> </a:t>
            </a:r>
            <a:r>
              <a:rPr lang="en-US" dirty="0" err="1">
                <a:latin typeface="+mn-lt"/>
              </a:rPr>
              <a:t>uyan</a:t>
            </a:r>
            <a:r>
              <a:rPr lang="en-US" dirty="0">
                <a:latin typeface="+mn-lt"/>
              </a:rPr>
              <a:t> </a:t>
            </a:r>
            <a:r>
              <a:rPr lang="en-US" dirty="0" err="1">
                <a:latin typeface="+mn-lt"/>
              </a:rPr>
              <a:t>kişilerin</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ve</a:t>
            </a:r>
            <a:r>
              <a:rPr lang="en-US" dirty="0">
                <a:latin typeface="+mn-lt"/>
              </a:rPr>
              <a:t> 112 </a:t>
            </a:r>
            <a:r>
              <a:rPr lang="en-US" dirty="0" err="1">
                <a:latin typeface="+mn-lt"/>
              </a:rPr>
              <a:t>komuta</a:t>
            </a:r>
            <a:r>
              <a:rPr lang="en-US" dirty="0">
                <a:latin typeface="+mn-lt"/>
              </a:rPr>
              <a:t> </a:t>
            </a:r>
            <a:r>
              <a:rPr lang="en-US" dirty="0" err="1">
                <a:latin typeface="+mn-lt"/>
              </a:rPr>
              <a:t>merkezine</a:t>
            </a:r>
            <a:r>
              <a:rPr lang="en-US" dirty="0">
                <a:latin typeface="+mn-lt"/>
              </a:rPr>
              <a:t> </a:t>
            </a:r>
            <a:r>
              <a:rPr lang="en-US" dirty="0" err="1">
                <a:latin typeface="+mn-lt"/>
              </a:rPr>
              <a:t>bilgi</a:t>
            </a:r>
            <a:r>
              <a:rPr lang="en-US" dirty="0">
                <a:latin typeface="+mn-lt"/>
              </a:rPr>
              <a:t> </a:t>
            </a:r>
            <a:r>
              <a:rPr lang="en-US" dirty="0" err="1">
                <a:latin typeface="+mn-lt"/>
              </a:rPr>
              <a:t>verilip</a:t>
            </a:r>
            <a:r>
              <a:rPr lang="en-US" dirty="0">
                <a:latin typeface="+mn-lt"/>
              </a:rPr>
              <a:t> “</a:t>
            </a:r>
            <a:r>
              <a:rPr lang="en-US" dirty="0" err="1">
                <a:latin typeface="+mn-lt"/>
              </a:rPr>
              <a:t>Olası</a:t>
            </a:r>
            <a:r>
              <a:rPr lang="en-US" dirty="0">
                <a:latin typeface="+mn-lt"/>
              </a:rPr>
              <a:t> </a:t>
            </a:r>
            <a:r>
              <a:rPr lang="en-US" dirty="0" err="1">
                <a:latin typeface="+mn-lt"/>
              </a:rPr>
              <a:t>Vaka</a:t>
            </a:r>
            <a:r>
              <a:rPr lang="en-US" dirty="0">
                <a:latin typeface="+mn-lt"/>
              </a:rPr>
              <a:t> Bilgi </a:t>
            </a:r>
            <a:r>
              <a:rPr lang="en-US" dirty="0" err="1">
                <a:latin typeface="+mn-lt"/>
              </a:rPr>
              <a:t>Formu</a:t>
            </a:r>
            <a:r>
              <a:rPr lang="en-US" dirty="0">
                <a:latin typeface="+mn-lt"/>
              </a:rPr>
              <a:t>” </a:t>
            </a:r>
            <a:r>
              <a:rPr lang="en-US" dirty="0" err="1">
                <a:latin typeface="+mn-lt"/>
              </a:rPr>
              <a:t>ile</a:t>
            </a:r>
            <a:r>
              <a:rPr lang="en-US" dirty="0">
                <a:latin typeface="+mn-lt"/>
              </a:rPr>
              <a:t> 112 </a:t>
            </a:r>
            <a:r>
              <a:rPr lang="en-US" dirty="0" err="1">
                <a:latin typeface="+mn-lt"/>
              </a:rPr>
              <a:t>Acil</a:t>
            </a:r>
            <a:r>
              <a:rPr lang="en-US" dirty="0">
                <a:latin typeface="+mn-lt"/>
              </a:rPr>
              <a:t> </a:t>
            </a:r>
            <a:r>
              <a:rPr lang="en-US" dirty="0" err="1">
                <a:latin typeface="+mn-lt"/>
              </a:rPr>
              <a:t>Sağlık</a:t>
            </a:r>
            <a:r>
              <a:rPr lang="en-US" dirty="0">
                <a:latin typeface="+mn-lt"/>
              </a:rPr>
              <a:t> </a:t>
            </a:r>
            <a:r>
              <a:rPr lang="en-US" dirty="0" err="1">
                <a:latin typeface="+mn-lt"/>
              </a:rPr>
              <a:t>Hizmetleri</a:t>
            </a:r>
            <a:r>
              <a:rPr lang="en-US" dirty="0">
                <a:latin typeface="+mn-lt"/>
              </a:rPr>
              <a:t> </a:t>
            </a:r>
            <a:r>
              <a:rPr lang="en-US" dirty="0" err="1">
                <a:latin typeface="+mn-lt"/>
              </a:rPr>
              <a:t>aracılığıyla</a:t>
            </a:r>
            <a:r>
              <a:rPr lang="en-US" dirty="0">
                <a:latin typeface="+mn-lt"/>
              </a:rPr>
              <a:t> </a:t>
            </a:r>
            <a:r>
              <a:rPr lang="en-US" dirty="0" err="1">
                <a:latin typeface="+mn-lt"/>
              </a:rPr>
              <a:t>hastaneye</a:t>
            </a:r>
            <a:r>
              <a:rPr lang="en-US" dirty="0">
                <a:latin typeface="+mn-lt"/>
              </a:rPr>
              <a:t> </a:t>
            </a:r>
            <a:r>
              <a:rPr lang="en-US" dirty="0" err="1">
                <a:latin typeface="+mn-lt"/>
              </a:rPr>
              <a:t>nakli</a:t>
            </a:r>
            <a:r>
              <a:rPr lang="en-US" dirty="0">
                <a:latin typeface="+mn-lt"/>
              </a:rPr>
              <a:t> </a:t>
            </a:r>
            <a:r>
              <a:rPr lang="en-US" dirty="0" err="1">
                <a:latin typeface="+mn-lt"/>
              </a:rPr>
              <a:t>sağlanır</a:t>
            </a:r>
            <a:endParaRPr lang="tr-TR" dirty="0">
              <a:latin typeface="+mn-lt"/>
            </a:endParaRPr>
          </a:p>
          <a:p>
            <a:pPr lvl="0">
              <a:lnSpc>
                <a:spcPct val="110000"/>
              </a:lnSpc>
            </a:pPr>
            <a:r>
              <a:rPr lang="en-US" dirty="0">
                <a:latin typeface="+mn-lt"/>
              </a:rPr>
              <a:t>112 </a:t>
            </a:r>
            <a:r>
              <a:rPr lang="en-US" dirty="0" err="1">
                <a:latin typeface="+mn-lt"/>
              </a:rPr>
              <a:t>vasıtasıyla</a:t>
            </a:r>
            <a:r>
              <a:rPr lang="en-US" dirty="0">
                <a:latin typeface="+mn-lt"/>
              </a:rPr>
              <a:t> </a:t>
            </a:r>
            <a:r>
              <a:rPr lang="en-US" dirty="0" err="1">
                <a:latin typeface="+mn-lt"/>
              </a:rPr>
              <a:t>olanakları</a:t>
            </a:r>
            <a:r>
              <a:rPr lang="en-US" dirty="0">
                <a:latin typeface="+mn-lt"/>
              </a:rPr>
              <a:t> </a:t>
            </a:r>
            <a:r>
              <a:rPr lang="en-US" dirty="0" err="1">
                <a:latin typeface="+mn-lt"/>
              </a:rPr>
              <a:t>uygun</a:t>
            </a:r>
            <a:r>
              <a:rPr lang="en-US" dirty="0">
                <a:latin typeface="+mn-lt"/>
              </a:rPr>
              <a:t> </a:t>
            </a:r>
            <a:r>
              <a:rPr lang="en-US" dirty="0" err="1">
                <a:latin typeface="+mn-lt"/>
              </a:rPr>
              <a:t>multidisipliner</a:t>
            </a:r>
            <a:r>
              <a:rPr lang="en-US" dirty="0">
                <a:latin typeface="+mn-lt"/>
              </a:rPr>
              <a:t> </a:t>
            </a:r>
            <a:r>
              <a:rPr lang="en-US" dirty="0" err="1">
                <a:latin typeface="+mn-lt"/>
              </a:rPr>
              <a:t>şartlara</a:t>
            </a:r>
            <a:r>
              <a:rPr lang="en-US" dirty="0">
                <a:latin typeface="+mn-lt"/>
              </a:rPr>
              <a:t> </a:t>
            </a:r>
            <a:r>
              <a:rPr lang="en-US" dirty="0" err="1">
                <a:latin typeface="+mn-lt"/>
              </a:rPr>
              <a:t>sahip</a:t>
            </a:r>
            <a:r>
              <a:rPr lang="en-US" dirty="0">
                <a:latin typeface="+mn-lt"/>
              </a:rPr>
              <a:t> </a:t>
            </a:r>
            <a:r>
              <a:rPr lang="en-US" dirty="0" err="1">
                <a:latin typeface="+mn-lt"/>
              </a:rPr>
              <a:t>hastanelere</a:t>
            </a:r>
            <a:r>
              <a:rPr lang="en-US" dirty="0">
                <a:latin typeface="+mn-lt"/>
              </a:rPr>
              <a:t> transfer </a:t>
            </a:r>
            <a:r>
              <a:rPr lang="en-US" dirty="0" err="1">
                <a:latin typeface="+mn-lt"/>
              </a:rPr>
              <a:t>edilir</a:t>
            </a:r>
            <a:endParaRPr lang="tr-TR" dirty="0">
              <a:latin typeface="+mn-lt"/>
            </a:endParaRPr>
          </a:p>
          <a:p>
            <a:pPr lvl="0">
              <a:lnSpc>
                <a:spcPct val="110000"/>
              </a:lnSpc>
            </a:pPr>
            <a:r>
              <a:rPr lang="en-US" dirty="0" err="1">
                <a:latin typeface="+mn-lt"/>
              </a:rPr>
              <a:t>Kişinin</a:t>
            </a:r>
            <a:r>
              <a:rPr lang="en-US" dirty="0">
                <a:latin typeface="+mn-lt"/>
              </a:rPr>
              <a:t> </a:t>
            </a:r>
            <a:r>
              <a:rPr lang="en-US" dirty="0" err="1">
                <a:latin typeface="+mn-lt"/>
              </a:rPr>
              <a:t>geldiği</a:t>
            </a:r>
            <a:r>
              <a:rPr lang="en-US" dirty="0">
                <a:latin typeface="+mn-lt"/>
              </a:rPr>
              <a:t> </a:t>
            </a:r>
            <a:r>
              <a:rPr lang="en-US" dirty="0" err="1">
                <a:latin typeface="+mn-lt"/>
              </a:rPr>
              <a:t>havayolu</a:t>
            </a:r>
            <a:r>
              <a:rPr lang="en-US" dirty="0">
                <a:latin typeface="+mn-lt"/>
              </a:rPr>
              <a:t> </a:t>
            </a:r>
            <a:r>
              <a:rPr lang="en-US" dirty="0" err="1">
                <a:latin typeface="+mn-lt"/>
              </a:rPr>
              <a:t>ile</a:t>
            </a:r>
            <a:r>
              <a:rPr lang="en-US" dirty="0">
                <a:latin typeface="+mn-lt"/>
              </a:rPr>
              <a:t> </a:t>
            </a:r>
            <a:r>
              <a:rPr lang="en-US" dirty="0" err="1">
                <a:latin typeface="+mn-lt"/>
              </a:rPr>
              <a:t>temasa</a:t>
            </a:r>
            <a:r>
              <a:rPr lang="en-US" dirty="0">
                <a:latin typeface="+mn-lt"/>
              </a:rPr>
              <a:t> </a:t>
            </a:r>
            <a:r>
              <a:rPr lang="en-US" dirty="0" err="1">
                <a:latin typeface="+mn-lt"/>
              </a:rPr>
              <a:t>geçilerek</a:t>
            </a:r>
            <a:r>
              <a:rPr lang="en-US" dirty="0">
                <a:latin typeface="+mn-lt"/>
              </a:rPr>
              <a:t> </a:t>
            </a:r>
            <a:r>
              <a:rPr lang="en-US" dirty="0" err="1">
                <a:latin typeface="+mn-lt"/>
              </a:rPr>
              <a:t>kişinin</a:t>
            </a:r>
            <a:r>
              <a:rPr lang="en-US" dirty="0">
                <a:latin typeface="+mn-lt"/>
              </a:rPr>
              <a:t> </a:t>
            </a:r>
            <a:r>
              <a:rPr lang="en-US" dirty="0" err="1">
                <a:latin typeface="+mn-lt"/>
              </a:rPr>
              <a:t>iki</a:t>
            </a:r>
            <a:r>
              <a:rPr lang="en-US" dirty="0">
                <a:latin typeface="+mn-lt"/>
              </a:rPr>
              <a:t> </a:t>
            </a:r>
            <a:r>
              <a:rPr lang="en-US" dirty="0" err="1">
                <a:latin typeface="+mn-lt"/>
              </a:rPr>
              <a:t>ön</a:t>
            </a:r>
            <a:r>
              <a:rPr lang="en-US" dirty="0">
                <a:latin typeface="+mn-lt"/>
              </a:rPr>
              <a:t>, </a:t>
            </a:r>
            <a:r>
              <a:rPr lang="en-US" dirty="0" err="1">
                <a:latin typeface="+mn-lt"/>
              </a:rPr>
              <a:t>iki</a:t>
            </a:r>
            <a:r>
              <a:rPr lang="en-US" dirty="0">
                <a:latin typeface="+mn-lt"/>
              </a:rPr>
              <a:t> </a:t>
            </a:r>
            <a:r>
              <a:rPr lang="en-US" dirty="0" err="1">
                <a:latin typeface="+mn-lt"/>
              </a:rPr>
              <a:t>arka</a:t>
            </a:r>
            <a:r>
              <a:rPr lang="en-US" dirty="0">
                <a:latin typeface="+mn-lt"/>
              </a:rPr>
              <a:t> </a:t>
            </a:r>
            <a:r>
              <a:rPr lang="en-US" dirty="0" err="1">
                <a:latin typeface="+mn-lt"/>
              </a:rPr>
              <a:t>ve</a:t>
            </a:r>
            <a:r>
              <a:rPr lang="en-US" dirty="0">
                <a:latin typeface="+mn-lt"/>
              </a:rPr>
              <a:t> </a:t>
            </a:r>
            <a:r>
              <a:rPr lang="en-US" dirty="0" err="1">
                <a:latin typeface="+mn-lt"/>
              </a:rPr>
              <a:t>iki</a:t>
            </a:r>
            <a:r>
              <a:rPr lang="en-US" dirty="0">
                <a:latin typeface="+mn-lt"/>
              </a:rPr>
              <a:t> </a:t>
            </a:r>
            <a:r>
              <a:rPr lang="en-US" dirty="0" err="1">
                <a:latin typeface="+mn-lt"/>
              </a:rPr>
              <a:t>yan</a:t>
            </a:r>
            <a:r>
              <a:rPr lang="en-US" dirty="0">
                <a:latin typeface="+mn-lt"/>
              </a:rPr>
              <a:t> </a:t>
            </a:r>
            <a:r>
              <a:rPr lang="en-US" dirty="0" err="1">
                <a:latin typeface="+mn-lt"/>
              </a:rPr>
              <a:t>koltuk</a:t>
            </a:r>
            <a:r>
              <a:rPr lang="en-US" dirty="0">
                <a:latin typeface="+mn-lt"/>
              </a:rPr>
              <a:t> </a:t>
            </a:r>
            <a:r>
              <a:rPr lang="en-US" dirty="0" err="1">
                <a:latin typeface="+mn-lt"/>
              </a:rPr>
              <a:t>yolcu</a:t>
            </a:r>
            <a:r>
              <a:rPr lang="en-US" dirty="0">
                <a:latin typeface="+mn-lt"/>
              </a:rPr>
              <a:t> </a:t>
            </a:r>
            <a:r>
              <a:rPr lang="en-US" dirty="0" err="1">
                <a:latin typeface="+mn-lt"/>
              </a:rPr>
              <a:t>bilgisi</a:t>
            </a:r>
            <a:r>
              <a:rPr lang="en-US" dirty="0">
                <a:latin typeface="+mn-lt"/>
              </a:rPr>
              <a:t> </a:t>
            </a:r>
            <a:r>
              <a:rPr lang="en-US" dirty="0" err="1">
                <a:latin typeface="+mn-lt"/>
              </a:rPr>
              <a:t>alınır</a:t>
            </a:r>
            <a:r>
              <a:rPr lang="en-US" dirty="0">
                <a:latin typeface="+mn-lt"/>
              </a:rPr>
              <a:t> </a:t>
            </a:r>
            <a:r>
              <a:rPr lang="en-US" dirty="0" err="1">
                <a:latin typeface="+mn-lt"/>
              </a:rPr>
              <a:t>ve</a:t>
            </a:r>
            <a:r>
              <a:rPr lang="en-US" dirty="0">
                <a:latin typeface="+mn-lt"/>
              </a:rPr>
              <a:t> </a:t>
            </a:r>
            <a:r>
              <a:rPr lang="en-US" dirty="0" err="1">
                <a:latin typeface="+mn-lt"/>
              </a:rPr>
              <a:t>temaslı</a:t>
            </a:r>
            <a:r>
              <a:rPr lang="en-US" dirty="0">
                <a:latin typeface="+mn-lt"/>
              </a:rPr>
              <a:t> </a:t>
            </a:r>
            <a:r>
              <a:rPr lang="en-US" dirty="0" err="1">
                <a:latin typeface="+mn-lt"/>
              </a:rPr>
              <a:t>takibi</a:t>
            </a:r>
            <a:r>
              <a:rPr lang="en-US" dirty="0">
                <a:latin typeface="+mn-lt"/>
              </a:rPr>
              <a:t> </a:t>
            </a:r>
            <a:r>
              <a:rPr lang="en-US" dirty="0" err="1">
                <a:latin typeface="+mn-lt"/>
              </a:rPr>
              <a:t>için</a:t>
            </a:r>
            <a:r>
              <a:rPr lang="en-US" dirty="0">
                <a:latin typeface="+mn-lt"/>
              </a:rPr>
              <a:t> İl </a:t>
            </a:r>
            <a:r>
              <a:rPr lang="en-US" dirty="0" err="1">
                <a:latin typeface="+mn-lt"/>
              </a:rPr>
              <a:t>Sağlık</a:t>
            </a:r>
            <a:r>
              <a:rPr lang="en-US" dirty="0">
                <a:latin typeface="+mn-lt"/>
              </a:rPr>
              <a:t> </a:t>
            </a:r>
            <a:r>
              <a:rPr lang="en-US" dirty="0" err="1">
                <a:latin typeface="+mn-lt"/>
              </a:rPr>
              <a:t>Müdürlüğüne</a:t>
            </a:r>
            <a:r>
              <a:rPr lang="en-US" dirty="0">
                <a:latin typeface="+mn-lt"/>
              </a:rPr>
              <a:t> </a:t>
            </a:r>
            <a:r>
              <a:rPr lang="en-US" dirty="0" err="1">
                <a:latin typeface="+mn-lt"/>
              </a:rPr>
              <a:t>iletilir</a:t>
            </a:r>
            <a:r>
              <a:rPr lang="en-US" dirty="0">
                <a:latin typeface="+mn-lt"/>
              </a:rPr>
              <a:t> </a:t>
            </a:r>
            <a:endParaRPr lang="tr-TR" dirty="0">
              <a:latin typeface="+mn-lt"/>
            </a:endParaRPr>
          </a:p>
          <a:p>
            <a:pPr lvl="0">
              <a:lnSpc>
                <a:spcPct val="110000"/>
              </a:lnSpc>
            </a:pPr>
            <a:r>
              <a:rPr lang="en-US" dirty="0" err="1">
                <a:latin typeface="+mn-lt"/>
              </a:rPr>
              <a:t>Vaka</a:t>
            </a:r>
            <a:r>
              <a:rPr lang="en-US" dirty="0">
                <a:latin typeface="+mn-lt"/>
              </a:rPr>
              <a:t> </a:t>
            </a:r>
            <a:r>
              <a:rPr lang="en-US" dirty="0" err="1">
                <a:latin typeface="+mn-lt"/>
              </a:rPr>
              <a:t>Takip</a:t>
            </a:r>
            <a:r>
              <a:rPr lang="en-US" dirty="0">
                <a:latin typeface="+mn-lt"/>
              </a:rPr>
              <a:t> </a:t>
            </a:r>
            <a:r>
              <a:rPr lang="en-US" dirty="0" err="1">
                <a:latin typeface="+mn-lt"/>
              </a:rPr>
              <a:t>Algoritmasına</a:t>
            </a:r>
            <a:r>
              <a:rPr lang="en-US" dirty="0">
                <a:latin typeface="+mn-lt"/>
              </a:rPr>
              <a:t> </a:t>
            </a:r>
            <a:r>
              <a:rPr lang="en-US" dirty="0" err="1">
                <a:latin typeface="+mn-lt"/>
              </a:rPr>
              <a:t>uygun</a:t>
            </a:r>
            <a:r>
              <a:rPr lang="en-US" dirty="0">
                <a:latin typeface="+mn-lt"/>
              </a:rPr>
              <a:t> </a:t>
            </a:r>
            <a:r>
              <a:rPr lang="en-US" dirty="0" err="1">
                <a:latin typeface="+mn-lt"/>
              </a:rPr>
              <a:t>yönetilir</a:t>
            </a:r>
            <a:endParaRPr lang="tr-TR" dirty="0">
              <a:latin typeface="+mn-lt"/>
            </a:endParaRPr>
          </a:p>
          <a:p>
            <a:pPr lvl="0">
              <a:lnSpc>
                <a:spcPct val="110000"/>
              </a:lnSpc>
            </a:pPr>
            <a:r>
              <a:rPr lang="en-US" dirty="0" err="1">
                <a:latin typeface="+mn-lt"/>
              </a:rPr>
              <a:t>Numune</a:t>
            </a:r>
            <a:r>
              <a:rPr lang="en-US" dirty="0">
                <a:latin typeface="+mn-lt"/>
              </a:rPr>
              <a:t> </a:t>
            </a:r>
            <a:r>
              <a:rPr lang="en-US" dirty="0" err="1">
                <a:latin typeface="+mn-lt"/>
              </a:rPr>
              <a:t>sonucu</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Bulaşıcı</a:t>
            </a:r>
            <a:r>
              <a:rPr lang="en-US" dirty="0">
                <a:latin typeface="+mn-lt"/>
              </a:rPr>
              <a:t> </a:t>
            </a:r>
            <a:r>
              <a:rPr lang="en-US" dirty="0" err="1">
                <a:latin typeface="+mn-lt"/>
              </a:rPr>
              <a:t>Hastalıklar</a:t>
            </a:r>
            <a:r>
              <a:rPr lang="en-US" dirty="0">
                <a:latin typeface="+mn-lt"/>
              </a:rPr>
              <a:t> </a:t>
            </a:r>
            <a:r>
              <a:rPr lang="en-US" dirty="0" err="1">
                <a:latin typeface="+mn-lt"/>
              </a:rPr>
              <a:t>Birimi</a:t>
            </a:r>
            <a:r>
              <a:rPr lang="en-US" dirty="0">
                <a:latin typeface="+mn-lt"/>
              </a:rPr>
              <a:t> </a:t>
            </a:r>
            <a:r>
              <a:rPr lang="en-US" dirty="0" err="1">
                <a:latin typeface="+mn-lt"/>
              </a:rPr>
              <a:t>tarafından</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merkezine</a:t>
            </a:r>
            <a:r>
              <a:rPr lang="en-US" dirty="0">
                <a:latin typeface="+mn-lt"/>
              </a:rPr>
              <a:t> </a:t>
            </a:r>
            <a:r>
              <a:rPr lang="en-US" dirty="0" err="1">
                <a:latin typeface="+mn-lt"/>
              </a:rPr>
              <a:t>bildirilir</a:t>
            </a:r>
            <a:endParaRPr lang="tr-TR" dirty="0">
              <a:latin typeface="+mn-lt"/>
            </a:endParaRPr>
          </a:p>
          <a:p>
            <a:pPr lvl="0">
              <a:lnSpc>
                <a:spcPct val="110000"/>
              </a:lnSpc>
            </a:pP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bilgileri</a:t>
            </a:r>
            <a:r>
              <a:rPr lang="en-US" dirty="0">
                <a:latin typeface="+mn-lt"/>
              </a:rPr>
              <a:t> </a:t>
            </a:r>
            <a:r>
              <a:rPr lang="en-US" dirty="0" err="1">
                <a:latin typeface="+mn-lt"/>
              </a:rPr>
              <a:t>günlük</a:t>
            </a:r>
            <a:r>
              <a:rPr lang="en-US" dirty="0">
                <a:latin typeface="+mn-lt"/>
              </a:rPr>
              <a:t> </a:t>
            </a:r>
            <a:r>
              <a:rPr lang="en-US" dirty="0" err="1">
                <a:latin typeface="+mn-lt"/>
              </a:rPr>
              <a:t>olarak</a:t>
            </a:r>
            <a:r>
              <a:rPr lang="en-US" dirty="0">
                <a:latin typeface="+mn-lt"/>
              </a:rPr>
              <a:t> İl </a:t>
            </a:r>
            <a:r>
              <a:rPr lang="en-US" dirty="0" err="1">
                <a:latin typeface="+mn-lt"/>
              </a:rPr>
              <a:t>Sağlık</a:t>
            </a:r>
            <a:r>
              <a:rPr lang="en-US" dirty="0">
                <a:latin typeface="+mn-lt"/>
              </a:rPr>
              <a:t> </a:t>
            </a:r>
            <a:r>
              <a:rPr lang="en-US" dirty="0" err="1">
                <a:latin typeface="+mn-lt"/>
              </a:rPr>
              <a:t>Müdürlüğü’ne</a:t>
            </a:r>
            <a:r>
              <a:rPr lang="en-US" dirty="0">
                <a:latin typeface="+mn-lt"/>
              </a:rPr>
              <a:t> </a:t>
            </a:r>
            <a:r>
              <a:rPr lang="en-US" dirty="0" err="1">
                <a:latin typeface="+mn-lt"/>
              </a:rPr>
              <a:t>bildirili</a:t>
            </a:r>
            <a:r>
              <a:rPr lang="tr-TR" dirty="0">
                <a:latin typeface="+mn-lt"/>
              </a:rPr>
              <a:t>r</a:t>
            </a:r>
          </a:p>
        </p:txBody>
      </p:sp>
    </p:spTree>
    <p:extLst>
      <p:ext uri="{BB962C8B-B14F-4D97-AF65-F5344CB8AC3E}">
        <p14:creationId xmlns:p14="http://schemas.microsoft.com/office/powerpoint/2010/main" val="2132104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id="{2DB3398B-0B54-48C0-ADD2-B782485E06C7}"/>
              </a:ext>
            </a:extLst>
          </p:cNvPr>
          <p:cNvSpPr txBox="1">
            <a:spLocks/>
          </p:cNvSpPr>
          <p:nvPr/>
        </p:nvSpPr>
        <p:spPr>
          <a:xfrm>
            <a:off x="1461155" y="1262604"/>
            <a:ext cx="10016470" cy="519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mn-lt"/>
              </a:rPr>
              <a:t>2</a:t>
            </a:r>
            <a:r>
              <a:rPr lang="en-US" sz="2400" b="1" dirty="0">
                <a:latin typeface="+mn-lt"/>
              </a:rPr>
              <a:t>) </a:t>
            </a:r>
            <a:r>
              <a:rPr lang="tr-TR" sz="2400" b="1" dirty="0">
                <a:latin typeface="+mn-lt"/>
              </a:rPr>
              <a:t>Kişi </a:t>
            </a:r>
            <a:r>
              <a:rPr lang="en-US" sz="2400" b="1" dirty="0" err="1">
                <a:latin typeface="+mn-lt"/>
              </a:rPr>
              <a:t>Olası</a:t>
            </a:r>
            <a:r>
              <a:rPr lang="en-US" sz="2400" b="1" dirty="0">
                <a:latin typeface="+mn-lt"/>
              </a:rPr>
              <a:t> </a:t>
            </a:r>
            <a:r>
              <a:rPr lang="tr-TR" sz="2400" b="1" dirty="0">
                <a:latin typeface="+mn-lt"/>
              </a:rPr>
              <a:t>V</a:t>
            </a:r>
            <a:r>
              <a:rPr lang="en-US" sz="2400" b="1" dirty="0">
                <a:latin typeface="+mn-lt"/>
              </a:rPr>
              <a:t>aka </a:t>
            </a:r>
            <a:r>
              <a:rPr lang="tr-TR" sz="2400" b="1" dirty="0">
                <a:latin typeface="+mn-lt"/>
              </a:rPr>
              <a:t>T</a:t>
            </a:r>
            <a:r>
              <a:rPr lang="en-US" sz="2400" b="1" dirty="0" err="1">
                <a:latin typeface="+mn-lt"/>
              </a:rPr>
              <a:t>anımına</a:t>
            </a:r>
            <a:r>
              <a:rPr lang="en-US" sz="2400" b="1" dirty="0">
                <a:latin typeface="+mn-lt"/>
              </a:rPr>
              <a:t> </a:t>
            </a:r>
            <a:r>
              <a:rPr lang="tr-TR" sz="2400" b="1" dirty="0">
                <a:latin typeface="+mn-lt"/>
              </a:rPr>
              <a:t>Uy</a:t>
            </a:r>
            <a:r>
              <a:rPr lang="en-US" sz="2400" b="1" dirty="0">
                <a:latin typeface="+mn-lt"/>
              </a:rPr>
              <a:t>m</a:t>
            </a:r>
            <a:r>
              <a:rPr lang="tr-TR" sz="2400" b="1" dirty="0" err="1">
                <a:latin typeface="+mn-lt"/>
              </a:rPr>
              <a:t>uyorsa</a:t>
            </a:r>
            <a:r>
              <a:rPr lang="en-US" sz="2400" b="1" dirty="0">
                <a:latin typeface="+mn-lt"/>
              </a:rPr>
              <a:t>;</a:t>
            </a:r>
            <a:endParaRPr lang="tr-TR" sz="2400" b="1" dirty="0">
              <a:latin typeface="+mn-lt"/>
            </a:endParaRPr>
          </a:p>
          <a:p>
            <a:pPr marL="0" indent="0">
              <a:buNone/>
            </a:pPr>
            <a:endParaRPr lang="tr-TR" sz="2400" b="1" dirty="0">
              <a:latin typeface="+mn-lt"/>
            </a:endParaRPr>
          </a:p>
          <a:p>
            <a:pPr lvl="0"/>
            <a:r>
              <a:rPr lang="en-US" sz="2400" dirty="0">
                <a:latin typeface="+mn-lt"/>
              </a:rPr>
              <a:t>Transit </a:t>
            </a:r>
            <a:r>
              <a:rPr lang="en-US" sz="2400" dirty="0" err="1">
                <a:latin typeface="+mn-lt"/>
              </a:rPr>
              <a:t>yolcu</a:t>
            </a:r>
            <a:r>
              <a:rPr lang="en-US" sz="2400" dirty="0">
                <a:latin typeface="+mn-lt"/>
              </a:rPr>
              <a:t> </a:t>
            </a:r>
            <a:r>
              <a:rPr lang="en-US" sz="2400" dirty="0" err="1">
                <a:latin typeface="+mn-lt"/>
              </a:rPr>
              <a:t>ise</a:t>
            </a:r>
            <a:r>
              <a:rPr lang="en-US" sz="2400" dirty="0">
                <a:latin typeface="+mn-lt"/>
              </a:rPr>
              <a:t> </a:t>
            </a:r>
            <a:r>
              <a:rPr lang="en-US" sz="2400" dirty="0" err="1">
                <a:latin typeface="+mn-lt"/>
              </a:rPr>
              <a:t>bilgilendirme</a:t>
            </a:r>
            <a:r>
              <a:rPr lang="en-US" sz="2400" dirty="0">
                <a:latin typeface="+mn-lt"/>
              </a:rPr>
              <a:t> </a:t>
            </a:r>
            <a:r>
              <a:rPr lang="en-US" sz="2400" dirty="0" err="1">
                <a:latin typeface="+mn-lt"/>
              </a:rPr>
              <a:t>yapılarak</a:t>
            </a:r>
            <a:r>
              <a:rPr lang="en-US" sz="2400" dirty="0">
                <a:latin typeface="+mn-lt"/>
              </a:rPr>
              <a:t> </a:t>
            </a:r>
            <a:r>
              <a:rPr lang="en-US" sz="2400" dirty="0" err="1">
                <a:latin typeface="+mn-lt"/>
              </a:rPr>
              <a:t>uçuşuna</a:t>
            </a:r>
            <a:r>
              <a:rPr lang="en-US" sz="2400" dirty="0">
                <a:latin typeface="+mn-lt"/>
              </a:rPr>
              <a:t> </a:t>
            </a:r>
            <a:r>
              <a:rPr lang="en-US" sz="2400" dirty="0" err="1">
                <a:latin typeface="+mn-lt"/>
              </a:rPr>
              <a:t>izin</a:t>
            </a:r>
            <a:r>
              <a:rPr lang="en-US" sz="2400" dirty="0">
                <a:latin typeface="+mn-lt"/>
              </a:rPr>
              <a:t> </a:t>
            </a:r>
            <a:r>
              <a:rPr lang="en-US" sz="2400" dirty="0" err="1">
                <a:latin typeface="+mn-lt"/>
              </a:rPr>
              <a:t>verilir</a:t>
            </a:r>
            <a:r>
              <a:rPr lang="en-US" sz="2400" dirty="0">
                <a:latin typeface="+mn-lt"/>
              </a:rPr>
              <a:t>.</a:t>
            </a:r>
            <a:endParaRPr lang="tr-TR" sz="2400" dirty="0">
              <a:latin typeface="+mn-lt"/>
            </a:endParaRPr>
          </a:p>
          <a:p>
            <a:pPr lvl="0"/>
            <a:endParaRPr lang="tr-TR" sz="2400" dirty="0">
              <a:latin typeface="+mn-lt"/>
            </a:endParaRPr>
          </a:p>
          <a:p>
            <a:pPr lvl="0"/>
            <a:r>
              <a:rPr lang="en-US" sz="2400" dirty="0">
                <a:latin typeface="+mn-lt"/>
              </a:rPr>
              <a:t>Transit </a:t>
            </a:r>
            <a:r>
              <a:rPr lang="en-US" sz="2400" dirty="0" err="1">
                <a:latin typeface="+mn-lt"/>
              </a:rPr>
              <a:t>yolcu</a:t>
            </a:r>
            <a:r>
              <a:rPr lang="en-US" sz="2400" dirty="0">
                <a:latin typeface="+mn-lt"/>
              </a:rPr>
              <a:t> </a:t>
            </a:r>
            <a:r>
              <a:rPr lang="en-US" sz="2400" dirty="0" err="1">
                <a:latin typeface="+mn-lt"/>
              </a:rPr>
              <a:t>dışındaki</a:t>
            </a:r>
            <a:r>
              <a:rPr lang="en-US" sz="2400" dirty="0">
                <a:latin typeface="+mn-lt"/>
              </a:rPr>
              <a:t> </a:t>
            </a:r>
            <a:r>
              <a:rPr lang="en-US" sz="2400" dirty="0" err="1">
                <a:latin typeface="+mn-lt"/>
              </a:rPr>
              <a:t>kişilerin</a:t>
            </a:r>
            <a:r>
              <a:rPr lang="en-US" sz="2400" dirty="0">
                <a:latin typeface="+mn-lt"/>
              </a:rPr>
              <a:t> </a:t>
            </a:r>
            <a:r>
              <a:rPr lang="en-US" sz="2400" dirty="0" err="1">
                <a:latin typeface="+mn-lt"/>
              </a:rPr>
              <a:t>kaydı</a:t>
            </a:r>
            <a:r>
              <a:rPr lang="en-US" sz="2400" dirty="0">
                <a:latin typeface="+mn-lt"/>
              </a:rPr>
              <a:t> </a:t>
            </a:r>
            <a:r>
              <a:rPr lang="en-US" sz="2400" dirty="0" err="1">
                <a:latin typeface="+mn-lt"/>
              </a:rPr>
              <a:t>tutularak</a:t>
            </a:r>
            <a:r>
              <a:rPr lang="en-US" sz="2400" dirty="0">
                <a:latin typeface="+mn-lt"/>
              </a:rPr>
              <a:t> </a:t>
            </a:r>
            <a:r>
              <a:rPr lang="en-US" sz="2400" dirty="0" err="1">
                <a:latin typeface="+mn-lt"/>
              </a:rPr>
              <a:t>genel</a:t>
            </a:r>
            <a:r>
              <a:rPr lang="en-US" sz="2400" dirty="0">
                <a:latin typeface="+mn-lt"/>
              </a:rPr>
              <a:t> </a:t>
            </a:r>
            <a:r>
              <a:rPr lang="en-US" sz="2400" dirty="0" err="1">
                <a:latin typeface="+mn-lt"/>
              </a:rPr>
              <a:t>bilgilendirme</a:t>
            </a:r>
            <a:r>
              <a:rPr lang="en-US" sz="2400" dirty="0">
                <a:latin typeface="+mn-lt"/>
              </a:rPr>
              <a:t> </a:t>
            </a:r>
            <a:r>
              <a:rPr lang="en-US" sz="2400" dirty="0" err="1">
                <a:latin typeface="+mn-lt"/>
              </a:rPr>
              <a:t>yapılır</a:t>
            </a:r>
            <a:r>
              <a:rPr lang="en-US" sz="2400" dirty="0">
                <a:latin typeface="+mn-lt"/>
              </a:rPr>
              <a:t>, </a:t>
            </a:r>
            <a:r>
              <a:rPr lang="en-US" sz="2400" dirty="0" err="1">
                <a:latin typeface="+mn-lt"/>
              </a:rPr>
              <a:t>ülkeye</a:t>
            </a:r>
            <a:r>
              <a:rPr lang="en-US" sz="2400" dirty="0">
                <a:latin typeface="+mn-lt"/>
              </a:rPr>
              <a:t> </a:t>
            </a:r>
            <a:r>
              <a:rPr lang="en-US" sz="2400" dirty="0" err="1">
                <a:latin typeface="+mn-lt"/>
              </a:rPr>
              <a:t>girişine</a:t>
            </a:r>
            <a:r>
              <a:rPr lang="en-US" sz="2400" dirty="0">
                <a:latin typeface="+mn-lt"/>
              </a:rPr>
              <a:t> </a:t>
            </a:r>
            <a:r>
              <a:rPr lang="en-US" sz="2400" dirty="0" err="1">
                <a:latin typeface="+mn-lt"/>
              </a:rPr>
              <a:t>izin</a:t>
            </a:r>
            <a:r>
              <a:rPr lang="en-US" sz="2400" dirty="0">
                <a:latin typeface="+mn-lt"/>
              </a:rPr>
              <a:t> </a:t>
            </a:r>
            <a:r>
              <a:rPr lang="en-US" sz="2400" dirty="0" err="1">
                <a:latin typeface="+mn-lt"/>
              </a:rPr>
              <a:t>verilir</a:t>
            </a:r>
            <a:r>
              <a:rPr lang="en-US" sz="2400" dirty="0">
                <a:latin typeface="+mn-lt"/>
              </a:rPr>
              <a:t>.</a:t>
            </a:r>
            <a:endParaRPr lang="tr-TR" sz="2400" dirty="0">
              <a:latin typeface="+mn-lt"/>
            </a:endParaRPr>
          </a:p>
        </p:txBody>
      </p:sp>
    </p:spTree>
    <p:extLst>
      <p:ext uri="{BB962C8B-B14F-4D97-AF65-F5344CB8AC3E}">
        <p14:creationId xmlns:p14="http://schemas.microsoft.com/office/powerpoint/2010/main" val="251088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3998590"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r>
              <a:rPr lang="tr-TR" sz="3200" dirty="0">
                <a:solidFill>
                  <a:schemeClr val="bg1"/>
                </a:solidFill>
                <a:latin typeface="+mj-lt"/>
              </a:rPr>
              <a:t>Vaka Bilgi Formu</a:t>
            </a:r>
          </a:p>
        </p:txBody>
      </p:sp>
      <p:sp>
        <p:nvSpPr>
          <p:cNvPr id="6" name="Metin kutusu 5">
            <a:extLst>
              <a:ext uri="{FF2B5EF4-FFF2-40B4-BE49-F238E27FC236}">
                <a16:creationId xmlns:a16="http://schemas.microsoft.com/office/drawing/2014/main" id="{40BC24F8-DF86-43B5-898C-1961F98D88BD}"/>
              </a:ext>
            </a:extLst>
          </p:cNvPr>
          <p:cNvSpPr txBox="1"/>
          <p:nvPr/>
        </p:nvSpPr>
        <p:spPr>
          <a:xfrm>
            <a:off x="7845779" y="2042133"/>
            <a:ext cx="3664350" cy="3416320"/>
          </a:xfrm>
          <a:prstGeom prst="rect">
            <a:avLst/>
          </a:prstGeom>
          <a:solidFill>
            <a:srgbClr val="EBD9D9"/>
          </a:solidFill>
        </p:spPr>
        <p:txBody>
          <a:bodyPr wrap="square" rtlCol="0">
            <a:spAutoFit/>
          </a:bodyPr>
          <a:lstStyle/>
          <a:p>
            <a:pPr algn="ctr"/>
            <a:r>
              <a:rPr lang="tr-TR" dirty="0"/>
              <a:t>Güncel Vaka Bilgi Formuna HSGM web sitesinden ulaşılabilir</a:t>
            </a:r>
          </a:p>
          <a:p>
            <a:pPr algn="ctr"/>
            <a:endParaRPr lang="tr-TR" dirty="0"/>
          </a:p>
          <a:p>
            <a:pPr algn="ctr"/>
            <a:r>
              <a:rPr lang="tr-TR" dirty="0"/>
              <a:t>Olası </a:t>
            </a:r>
            <a:r>
              <a:rPr lang="tr-TR" dirty="0" err="1"/>
              <a:t>Vaka’nın</a:t>
            </a:r>
            <a:r>
              <a:rPr lang="tr-TR" dirty="0"/>
              <a:t> solunum yolu numunesi Vaka Bilgi Formu ile birlikte «İl Sağlık Müdürlüğü» aracılığıyla gönderilmelidir</a:t>
            </a:r>
          </a:p>
          <a:p>
            <a:pPr algn="ctr"/>
            <a:endParaRPr lang="tr-TR" dirty="0"/>
          </a:p>
          <a:p>
            <a:pPr algn="ctr"/>
            <a:r>
              <a:rPr lang="tr-TR" dirty="0"/>
              <a:t>Form </a:t>
            </a:r>
            <a:r>
              <a:rPr lang="tr-TR" b="1" dirty="0"/>
              <a:t>TAM</a:t>
            </a:r>
            <a:r>
              <a:rPr lang="tr-TR" dirty="0"/>
              <a:t> ve </a:t>
            </a:r>
            <a:r>
              <a:rPr lang="tr-TR" b="1" dirty="0"/>
              <a:t>EKSİKSİZ </a:t>
            </a:r>
            <a:r>
              <a:rPr lang="tr-TR" dirty="0"/>
              <a:t>olarak doldurulmalıdır</a:t>
            </a:r>
          </a:p>
        </p:txBody>
      </p:sp>
      <p:pic>
        <p:nvPicPr>
          <p:cNvPr id="3" name="Resim 2">
            <a:extLst>
              <a:ext uri="{FF2B5EF4-FFF2-40B4-BE49-F238E27FC236}">
                <a16:creationId xmlns:a16="http://schemas.microsoft.com/office/drawing/2014/main" id="{D7658F9C-A471-4CF1-AD21-0EBA96E85BB2}"/>
              </a:ext>
            </a:extLst>
          </p:cNvPr>
          <p:cNvPicPr>
            <a:picLocks noChangeAspect="1"/>
          </p:cNvPicPr>
          <p:nvPr/>
        </p:nvPicPr>
        <p:blipFill rotWithShape="1">
          <a:blip r:embed="rId3"/>
          <a:srcRect l="23003" t="9218" r="21689" b="5844"/>
          <a:stretch/>
        </p:blipFill>
        <p:spPr>
          <a:xfrm>
            <a:off x="2032000" y="632178"/>
            <a:ext cx="4741332" cy="5825066"/>
          </a:xfrm>
          <a:prstGeom prst="rect">
            <a:avLst/>
          </a:prstGeom>
        </p:spPr>
      </p:pic>
    </p:spTree>
    <p:extLst>
      <p:ext uri="{BB962C8B-B14F-4D97-AF65-F5344CB8AC3E}">
        <p14:creationId xmlns:p14="http://schemas.microsoft.com/office/powerpoint/2010/main" val="2446714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9FFC293E-5C6F-4526-B1AE-8115626EA7C2}"/>
              </a:ext>
            </a:extLst>
          </p:cNvPr>
          <p:cNvSpPr/>
          <p:nvPr/>
        </p:nvSpPr>
        <p:spPr>
          <a:xfrm>
            <a:off x="4766950" y="3269218"/>
            <a:ext cx="2658100" cy="707886"/>
          </a:xfrm>
          <a:prstGeom prst="rect">
            <a:avLst/>
          </a:prstGeom>
        </p:spPr>
        <p:txBody>
          <a:bodyPr wrap="none">
            <a:spAutoFit/>
          </a:bodyPr>
          <a:lstStyle/>
          <a:p>
            <a:pPr algn="ctr"/>
            <a:r>
              <a:rPr lang="en-US" sz="4000" b="1" dirty="0">
                <a:latin typeface="+mj-lt"/>
                <a:ea typeface="Times New Roman" panose="02020603050405020304" pitchFamily="18" charset="0"/>
              </a:rPr>
              <a:t>NUMUNE</a:t>
            </a:r>
            <a:endParaRPr lang="tr-TR" sz="4000" b="1" dirty="0">
              <a:latin typeface="+mj-lt"/>
            </a:endParaRPr>
          </a:p>
        </p:txBody>
      </p:sp>
    </p:spTree>
    <p:extLst>
      <p:ext uri="{BB962C8B-B14F-4D97-AF65-F5344CB8AC3E}">
        <p14:creationId xmlns:p14="http://schemas.microsoft.com/office/powerpoint/2010/main" val="4132261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257140"/>
            <a:ext cx="9711670" cy="3793083"/>
          </a:xfrm>
        </p:spPr>
        <p:txBody>
          <a:bodyPr>
            <a:normAutofit/>
          </a:bodyPr>
          <a:lstStyle/>
          <a:p>
            <a:pPr>
              <a:spcBef>
                <a:spcPts val="1800"/>
              </a:spcBef>
            </a:pPr>
            <a:r>
              <a:rPr lang="tr-TR" sz="2000" dirty="0">
                <a:latin typeface="+mn-lt"/>
              </a:rPr>
              <a:t>Alt solunum yollarından </a:t>
            </a:r>
            <a:r>
              <a:rPr lang="tr-TR" sz="2000" b="1" dirty="0" err="1">
                <a:latin typeface="+mn-lt"/>
              </a:rPr>
              <a:t>trakeal</a:t>
            </a:r>
            <a:r>
              <a:rPr lang="tr-TR" sz="2000" b="1" dirty="0">
                <a:latin typeface="+mn-lt"/>
              </a:rPr>
              <a:t> </a:t>
            </a:r>
            <a:r>
              <a:rPr lang="tr-TR" sz="2000" b="1" dirty="0" err="1">
                <a:latin typeface="+mn-lt"/>
              </a:rPr>
              <a:t>aspirat</a:t>
            </a:r>
            <a:r>
              <a:rPr lang="tr-TR" sz="2000" b="1" dirty="0">
                <a:latin typeface="+mn-lt"/>
              </a:rPr>
              <a:t> </a:t>
            </a:r>
            <a:r>
              <a:rPr lang="tr-TR" sz="2000" dirty="0">
                <a:latin typeface="+mn-lt"/>
              </a:rPr>
              <a:t>veya </a:t>
            </a:r>
            <a:r>
              <a:rPr lang="tr-TR" sz="2000" b="1" dirty="0" err="1">
                <a:latin typeface="+mn-lt"/>
              </a:rPr>
              <a:t>bronkoskopik</a:t>
            </a:r>
            <a:r>
              <a:rPr lang="tr-TR" sz="2000" b="1" dirty="0">
                <a:latin typeface="+mn-lt"/>
              </a:rPr>
              <a:t> örnekler </a:t>
            </a:r>
            <a:r>
              <a:rPr lang="tr-TR" sz="2000" dirty="0">
                <a:latin typeface="+mn-lt"/>
              </a:rPr>
              <a:t>tercih edilmeli </a:t>
            </a:r>
          </a:p>
          <a:p>
            <a:pPr>
              <a:spcBef>
                <a:spcPts val="1800"/>
              </a:spcBef>
            </a:pPr>
            <a:r>
              <a:rPr lang="tr-TR" sz="2000" dirty="0">
                <a:latin typeface="+mn-lt"/>
              </a:rPr>
              <a:t>Alt solunum yollarından alınamadığı durumlarda veya alt solunum yolu semptomları olmayan vakalardan </a:t>
            </a:r>
            <a:r>
              <a:rPr lang="tr-TR" sz="2000" b="1" dirty="0" err="1">
                <a:latin typeface="+mn-lt"/>
              </a:rPr>
              <a:t>nazofaringeal</a:t>
            </a:r>
            <a:r>
              <a:rPr lang="tr-TR" sz="2000" b="1" dirty="0">
                <a:latin typeface="+mn-lt"/>
              </a:rPr>
              <a:t> yıkama örneği </a:t>
            </a:r>
            <a:r>
              <a:rPr lang="tr-TR" sz="2000" dirty="0">
                <a:latin typeface="+mn-lt"/>
              </a:rPr>
              <a:t>ya da </a:t>
            </a:r>
            <a:r>
              <a:rPr lang="tr-TR" sz="2000" b="1" dirty="0" err="1">
                <a:latin typeface="+mn-lt"/>
              </a:rPr>
              <a:t>nazofaringeal</a:t>
            </a:r>
            <a:r>
              <a:rPr lang="tr-TR" sz="2000" b="1" dirty="0">
                <a:latin typeface="+mn-lt"/>
              </a:rPr>
              <a:t> ve </a:t>
            </a:r>
            <a:r>
              <a:rPr lang="tr-TR" sz="2000" b="1" dirty="0" err="1">
                <a:latin typeface="+mn-lt"/>
              </a:rPr>
              <a:t>orofaringeal</a:t>
            </a:r>
            <a:r>
              <a:rPr lang="tr-TR" sz="2000" b="1" dirty="0">
                <a:latin typeface="+mn-lt"/>
              </a:rPr>
              <a:t> </a:t>
            </a:r>
            <a:r>
              <a:rPr lang="tr-TR" sz="2000" b="1" dirty="0" err="1">
                <a:latin typeface="+mn-lt"/>
              </a:rPr>
              <a:t>sürüntü</a:t>
            </a:r>
            <a:r>
              <a:rPr lang="tr-TR" sz="2000" dirty="0">
                <a:latin typeface="+mn-lt"/>
              </a:rPr>
              <a:t> birlikte gönderilmelidir.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 Alınması </a:t>
            </a:r>
          </a:p>
        </p:txBody>
      </p:sp>
      <p:pic>
        <p:nvPicPr>
          <p:cNvPr id="6" name="İçerik Yer Tutucusu 3">
            <a:extLst>
              <a:ext uri="{FF2B5EF4-FFF2-40B4-BE49-F238E27FC236}">
                <a16:creationId xmlns:a16="http://schemas.microsoft.com/office/drawing/2014/main" id="{7380A449-E08C-4642-98A5-EE731E0D18E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74592" y="3153681"/>
            <a:ext cx="3215620" cy="2995079"/>
          </a:xfrm>
          <a:prstGeom prst="rect">
            <a:avLst/>
          </a:prstGeom>
          <a:noFill/>
          <a:ln>
            <a:noFill/>
          </a:ln>
        </p:spPr>
      </p:pic>
      <p:pic>
        <p:nvPicPr>
          <p:cNvPr id="7" name="Resim 6">
            <a:extLst>
              <a:ext uri="{FF2B5EF4-FFF2-40B4-BE49-F238E27FC236}">
                <a16:creationId xmlns:a16="http://schemas.microsoft.com/office/drawing/2014/main" id="{02938544-8E58-4448-94B0-763888E2E0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54607" y="3153681"/>
            <a:ext cx="3162800" cy="2995079"/>
          </a:xfrm>
          <a:prstGeom prst="rect">
            <a:avLst/>
          </a:prstGeom>
          <a:noFill/>
          <a:ln>
            <a:noFill/>
          </a:ln>
        </p:spPr>
      </p:pic>
      <p:sp>
        <p:nvSpPr>
          <p:cNvPr id="8" name="Dikdörtgen 7">
            <a:extLst>
              <a:ext uri="{FF2B5EF4-FFF2-40B4-BE49-F238E27FC236}">
                <a16:creationId xmlns:a16="http://schemas.microsoft.com/office/drawing/2014/main" id="{93D9D478-E264-4EFB-B98A-50B4BEA6F6E9}"/>
              </a:ext>
            </a:extLst>
          </p:cNvPr>
          <p:cNvSpPr/>
          <p:nvPr/>
        </p:nvSpPr>
        <p:spPr>
          <a:xfrm>
            <a:off x="2114215" y="6148760"/>
            <a:ext cx="390750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Boğaz</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cs typeface="Arial" panose="020B0604020202020204" pitchFamily="34" charset="0"/>
            </a:endParaRPr>
          </a:p>
        </p:txBody>
      </p:sp>
      <p:sp>
        <p:nvSpPr>
          <p:cNvPr id="9" name="Dikdörtgen 8">
            <a:extLst>
              <a:ext uri="{FF2B5EF4-FFF2-40B4-BE49-F238E27FC236}">
                <a16:creationId xmlns:a16="http://schemas.microsoft.com/office/drawing/2014/main" id="{9EFCEEDC-BD5A-4959-BDDB-EC527CA963B7}"/>
              </a:ext>
            </a:extLst>
          </p:cNvPr>
          <p:cNvSpPr/>
          <p:nvPr/>
        </p:nvSpPr>
        <p:spPr>
          <a:xfrm>
            <a:off x="6405327" y="6137414"/>
            <a:ext cx="346136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Burun</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1013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28468" y="1532458"/>
            <a:ext cx="10111032" cy="4982642"/>
          </a:xfrm>
        </p:spPr>
        <p:txBody>
          <a:bodyPr>
            <a:normAutofit/>
          </a:bodyPr>
          <a:lstStyle/>
          <a:p>
            <a:pPr marL="0" indent="0" algn="ctr">
              <a:lnSpc>
                <a:spcPct val="100000"/>
              </a:lnSpc>
              <a:spcBef>
                <a:spcPts val="1800"/>
              </a:spcBef>
              <a:buNone/>
            </a:pPr>
            <a:r>
              <a:rPr lang="tr-TR" dirty="0"/>
              <a:t>Olası vaka tanımına uyan</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b="1" dirty="0">
                <a:latin typeface="+mn-lt"/>
              </a:rPr>
              <a:t>Enfeksiyon bulguları ağırlaşarak devam eden kişilerden; </a:t>
            </a:r>
            <a:r>
              <a:rPr lang="tr-TR" dirty="0">
                <a:latin typeface="+mn-lt"/>
              </a:rPr>
              <a:t>Alınan ilk numunenin üst solunum yolu numunesi olması</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dirty="0">
                <a:latin typeface="+mn-lt"/>
              </a:rPr>
              <a:t>Test sonucunun negatif olması</a:t>
            </a:r>
            <a:br>
              <a:rPr lang="tr-TR" dirty="0">
                <a:latin typeface="+mn-lt"/>
              </a:rPr>
            </a:br>
            <a:r>
              <a:rPr lang="tr-TR" dirty="0">
                <a:latin typeface="+mn-lt"/>
              </a:rPr>
              <a:t>COVID-19 enfeksiyonu şüphesini dışlamayacağı için </a:t>
            </a:r>
            <a:br>
              <a:rPr lang="tr-TR" dirty="0">
                <a:latin typeface="+mn-lt"/>
              </a:rPr>
            </a:br>
            <a:r>
              <a:rPr lang="tr-TR" dirty="0">
                <a:latin typeface="+mn-lt"/>
              </a:rPr>
              <a:t>İkinci bir numune gönderilebilir  </a:t>
            </a:r>
          </a:p>
          <a:p>
            <a:pPr marL="0" indent="0" algn="ctr">
              <a:lnSpc>
                <a:spcPct val="100000"/>
              </a:lnSpc>
              <a:spcBef>
                <a:spcPts val="1800"/>
              </a:spcBef>
              <a:buNone/>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İkinci Numune Alınması </a:t>
            </a:r>
          </a:p>
        </p:txBody>
      </p:sp>
    </p:spTree>
    <p:extLst>
      <p:ext uri="{BB962C8B-B14F-4D97-AF65-F5344CB8AC3E}">
        <p14:creationId xmlns:p14="http://schemas.microsoft.com/office/powerpoint/2010/main" val="332783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50441"/>
            <a:ext cx="6485641" cy="4763885"/>
          </a:xfrm>
        </p:spPr>
        <p:txBody>
          <a:bodyPr>
            <a:normAutofit/>
          </a:bodyPr>
          <a:lstStyle/>
          <a:p>
            <a:pPr>
              <a:spcBef>
                <a:spcPts val="1800"/>
              </a:spcBef>
            </a:pPr>
            <a:r>
              <a:rPr lang="tr-TR" dirty="0">
                <a:latin typeface="+mn-lt"/>
              </a:rPr>
              <a:t>Solunum yolu </a:t>
            </a:r>
            <a:r>
              <a:rPr lang="tr-TR" dirty="0" err="1">
                <a:latin typeface="+mn-lt"/>
              </a:rPr>
              <a:t>sürüntüsü</a:t>
            </a:r>
            <a:r>
              <a:rPr lang="tr-TR" dirty="0">
                <a:latin typeface="+mn-lt"/>
              </a:rPr>
              <a:t> olarak </a:t>
            </a:r>
            <a:r>
              <a:rPr lang="tr-TR" dirty="0" err="1">
                <a:latin typeface="+mn-lt"/>
              </a:rPr>
              <a:t>Viral</a:t>
            </a:r>
            <a:r>
              <a:rPr lang="tr-TR" dirty="0">
                <a:latin typeface="+mn-lt"/>
              </a:rPr>
              <a:t> Transport </a:t>
            </a:r>
            <a:r>
              <a:rPr lang="tr-TR" dirty="0" err="1">
                <a:latin typeface="+mn-lt"/>
              </a:rPr>
              <a:t>Besiyeri</a:t>
            </a:r>
            <a:r>
              <a:rPr lang="tr-TR" dirty="0">
                <a:latin typeface="+mn-lt"/>
              </a:rPr>
              <a:t> (VTM) ile</a:t>
            </a:r>
          </a:p>
          <a:p>
            <a:pPr>
              <a:spcBef>
                <a:spcPts val="1800"/>
              </a:spcBef>
            </a:pPr>
            <a:r>
              <a:rPr lang="tr-TR" dirty="0" err="1">
                <a:latin typeface="+mn-lt"/>
              </a:rPr>
              <a:t>Trakeal</a:t>
            </a:r>
            <a:r>
              <a:rPr lang="tr-TR" dirty="0">
                <a:latin typeface="+mn-lt"/>
              </a:rPr>
              <a:t> </a:t>
            </a:r>
            <a:r>
              <a:rPr lang="tr-TR" dirty="0" err="1">
                <a:latin typeface="+mn-lt"/>
              </a:rPr>
              <a:t>aspirat</a:t>
            </a:r>
            <a:r>
              <a:rPr lang="tr-TR" dirty="0">
                <a:latin typeface="+mn-lt"/>
              </a:rPr>
              <a:t>, </a:t>
            </a:r>
            <a:r>
              <a:rPr lang="tr-TR" dirty="0" err="1">
                <a:latin typeface="+mn-lt"/>
              </a:rPr>
              <a:t>bronkoskopik</a:t>
            </a:r>
            <a:r>
              <a:rPr lang="tr-TR" dirty="0">
                <a:latin typeface="+mn-lt"/>
              </a:rPr>
              <a:t> örnek, balgam alınacak ise VTM veya steril, vida kapaklı ve sızdırmaz kaplara 2-3 ml</a:t>
            </a:r>
          </a:p>
          <a:p>
            <a:pPr>
              <a:spcBef>
                <a:spcPts val="1800"/>
              </a:spcBef>
            </a:pPr>
            <a:r>
              <a:rPr lang="tr-TR" dirty="0">
                <a:latin typeface="+mn-lt"/>
              </a:rPr>
              <a:t>Tüm örnekler alındıktan hemen sonra buzdolabında (2-8°C) muhafaza edilmeli ve ivedilikle laboratuvara ulaştırılmalı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a:t>
            </a:r>
          </a:p>
        </p:txBody>
      </p:sp>
      <p:pic>
        <p:nvPicPr>
          <p:cNvPr id="5" name="Resim 4">
            <a:extLst>
              <a:ext uri="{FF2B5EF4-FFF2-40B4-BE49-F238E27FC236}">
                <a16:creationId xmlns:a16="http://schemas.microsoft.com/office/drawing/2014/main" id="{1864768D-C51B-4D13-9A2E-3BD7194097AB}"/>
              </a:ext>
            </a:extLst>
          </p:cNvPr>
          <p:cNvPicPr>
            <a:picLocks noChangeAspect="1"/>
          </p:cNvPicPr>
          <p:nvPr/>
        </p:nvPicPr>
        <p:blipFill>
          <a:blip r:embed="rId2"/>
          <a:stretch>
            <a:fillRect/>
          </a:stretch>
        </p:blipFill>
        <p:spPr>
          <a:xfrm>
            <a:off x="8573734" y="1514476"/>
            <a:ext cx="3063734" cy="4799850"/>
          </a:xfrm>
          <a:prstGeom prst="rect">
            <a:avLst/>
          </a:prstGeom>
        </p:spPr>
      </p:pic>
    </p:spTree>
    <p:extLst>
      <p:ext uri="{BB962C8B-B14F-4D97-AF65-F5344CB8AC3E}">
        <p14:creationId xmlns:p14="http://schemas.microsoft.com/office/powerpoint/2010/main" val="124605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32433"/>
            <a:ext cx="9721195" cy="4763567"/>
          </a:xfrm>
        </p:spPr>
        <p:txBody>
          <a:bodyPr>
            <a:normAutofit/>
          </a:bodyPr>
          <a:lstStyle/>
          <a:p>
            <a:pPr>
              <a:lnSpc>
                <a:spcPct val="120000"/>
              </a:lnSpc>
              <a:spcBef>
                <a:spcPts val="1200"/>
              </a:spcBef>
            </a:pPr>
            <a:r>
              <a:rPr lang="tr-TR" dirty="0">
                <a:latin typeface="+mn-lt"/>
              </a:rPr>
              <a:t>Alınan tüm numunelerin potansiyel olarak </a:t>
            </a:r>
            <a:r>
              <a:rPr lang="tr-TR" dirty="0" err="1">
                <a:latin typeface="+mn-lt"/>
              </a:rPr>
              <a:t>enfeksiyöz</a:t>
            </a:r>
            <a:r>
              <a:rPr lang="tr-TR" dirty="0">
                <a:latin typeface="+mn-lt"/>
              </a:rPr>
              <a:t> olduğu düşünülmeli, </a:t>
            </a:r>
          </a:p>
          <a:p>
            <a:pPr>
              <a:lnSpc>
                <a:spcPct val="120000"/>
              </a:lnSpc>
              <a:spcBef>
                <a:spcPts val="1200"/>
              </a:spcBef>
            </a:pPr>
            <a:r>
              <a:rPr lang="tr-TR" dirty="0">
                <a:latin typeface="+mn-lt"/>
              </a:rPr>
              <a:t>Numune alma işlemi damlacık / </a:t>
            </a:r>
            <a:r>
              <a:rPr lang="tr-TR" dirty="0" err="1">
                <a:latin typeface="+mn-lt"/>
              </a:rPr>
              <a:t>aerosolizasyona</a:t>
            </a:r>
            <a:r>
              <a:rPr lang="tr-TR" dirty="0">
                <a:latin typeface="+mn-lt"/>
              </a:rPr>
              <a:t> neden olan işlem olarak kabul edilmeli </a:t>
            </a:r>
          </a:p>
          <a:p>
            <a:pPr>
              <a:lnSpc>
                <a:spcPct val="120000"/>
              </a:lnSpc>
              <a:spcBef>
                <a:spcPts val="1200"/>
              </a:spcBef>
            </a:pPr>
            <a:r>
              <a:rPr lang="tr-TR" b="1" dirty="0">
                <a:latin typeface="+mn-lt"/>
              </a:rPr>
              <a:t>Numune alan kişiler, </a:t>
            </a:r>
          </a:p>
          <a:p>
            <a:pPr lvl="1">
              <a:lnSpc>
                <a:spcPct val="120000"/>
              </a:lnSpc>
              <a:spcBef>
                <a:spcPts val="1200"/>
              </a:spcBef>
            </a:pPr>
            <a:r>
              <a:rPr lang="tr-TR" dirty="0">
                <a:latin typeface="+mn-lt"/>
              </a:rPr>
              <a:t>Tek kullanımlık önlük, N95/FFP2 </a:t>
            </a:r>
            <a:r>
              <a:rPr lang="en-US" dirty="0" err="1"/>
              <a:t>veya</a:t>
            </a:r>
            <a:r>
              <a:rPr lang="en-US" dirty="0"/>
              <a:t> N99/FFP3 </a:t>
            </a:r>
            <a:r>
              <a:rPr lang="tr-TR" dirty="0">
                <a:latin typeface="+mn-lt"/>
              </a:rPr>
              <a:t>maske, gözlük/göz koruyucu, eldiven kullanmalıdır.</a:t>
            </a:r>
          </a:p>
          <a:p>
            <a:pPr lvl="1">
              <a:lnSpc>
                <a:spcPct val="120000"/>
              </a:lnSpc>
              <a:spcBef>
                <a:spcPts val="1200"/>
              </a:spcBef>
            </a:pPr>
            <a:r>
              <a:rPr lang="tr-TR" dirty="0">
                <a:latin typeface="+mn-lt"/>
              </a:rPr>
              <a:t>Eldiven öncesi ve sonrası el hijyeni sağlanmalıdır.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4" y="202981"/>
            <a:ext cx="10730846" cy="1129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3983453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32433"/>
            <a:ext cx="9721195" cy="4763567"/>
          </a:xfrm>
        </p:spPr>
        <p:txBody>
          <a:bodyPr>
            <a:normAutofit/>
          </a:bodyPr>
          <a:lstStyle/>
          <a:p>
            <a:pPr>
              <a:lnSpc>
                <a:spcPct val="120000"/>
              </a:lnSpc>
              <a:spcBef>
                <a:spcPts val="1200"/>
              </a:spcBef>
            </a:pPr>
            <a:r>
              <a:rPr lang="tr-TR" b="1" dirty="0">
                <a:latin typeface="+mn-lt"/>
              </a:rPr>
              <a:t>Numune gönderen kişiler, </a:t>
            </a:r>
          </a:p>
          <a:p>
            <a:pPr marL="457200" lvl="1" indent="0">
              <a:lnSpc>
                <a:spcPct val="120000"/>
              </a:lnSpc>
              <a:spcBef>
                <a:spcPts val="1200"/>
              </a:spcBef>
              <a:buNone/>
            </a:pPr>
            <a:r>
              <a:rPr lang="tr-TR" b="1" dirty="0"/>
              <a:t>S</a:t>
            </a:r>
            <a:r>
              <a:rPr lang="tr-TR" b="1" dirty="0">
                <a:latin typeface="+mn-lt"/>
              </a:rPr>
              <a:t>tandart enfeksiyondan korunma ve kontrol prosedürleri ve </a:t>
            </a:r>
          </a:p>
          <a:p>
            <a:pPr marL="457200" lvl="1" indent="0">
              <a:lnSpc>
                <a:spcPct val="120000"/>
              </a:lnSpc>
              <a:spcBef>
                <a:spcPts val="1200"/>
              </a:spcBef>
              <a:buNone/>
            </a:pPr>
            <a:r>
              <a:rPr lang="tr-TR" b="1" dirty="0"/>
              <a:t>U</a:t>
            </a:r>
            <a:r>
              <a:rPr lang="tr-TR" b="1" dirty="0">
                <a:latin typeface="+mn-lt"/>
              </a:rPr>
              <a:t>lusal ve uluslararası </a:t>
            </a:r>
            <a:r>
              <a:rPr lang="tr-TR" b="1" dirty="0" err="1">
                <a:latin typeface="+mn-lt"/>
              </a:rPr>
              <a:t>enfeksiyöz</a:t>
            </a:r>
            <a:r>
              <a:rPr lang="tr-TR" b="1" dirty="0">
                <a:latin typeface="+mn-lt"/>
              </a:rPr>
              <a:t> madde transport kurallarına uymalı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365956" y="202982"/>
            <a:ext cx="10961511"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3888252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86934" y="1332433"/>
            <a:ext cx="10092266" cy="4763567"/>
          </a:xfrm>
        </p:spPr>
        <p:txBody>
          <a:bodyPr>
            <a:normAutofit/>
          </a:bodyPr>
          <a:lstStyle/>
          <a:p>
            <a:pPr>
              <a:lnSpc>
                <a:spcPct val="120000"/>
              </a:lnSpc>
              <a:spcBef>
                <a:spcPts val="1200"/>
              </a:spcBef>
            </a:pPr>
            <a:r>
              <a:rPr lang="tr-TR" dirty="0">
                <a:latin typeface="+mn-lt"/>
              </a:rPr>
              <a:t>Numunelerin doğru etiketlendiğinden, istem formlarının doğru bir şekilde doldurulduğundan ve klinik bilgilerin sağlandığından emin olunmalı </a:t>
            </a:r>
          </a:p>
          <a:p>
            <a:pPr>
              <a:lnSpc>
                <a:spcPct val="120000"/>
              </a:lnSpc>
              <a:spcBef>
                <a:spcPts val="1200"/>
              </a:spcBef>
            </a:pPr>
            <a:r>
              <a:rPr lang="tr-TR" dirty="0">
                <a:latin typeface="+mn-lt"/>
              </a:rPr>
              <a:t>Laboratuvarla iyi iletişim kurulmalı ve ihtiyaç duyulduğunda bilgi edinilmeli</a:t>
            </a:r>
          </a:p>
          <a:p>
            <a:pPr>
              <a:lnSpc>
                <a:spcPct val="120000"/>
              </a:lnSpc>
              <a:spcBef>
                <a:spcPts val="1200"/>
              </a:spcBef>
            </a:pPr>
            <a:r>
              <a:rPr lang="tr-TR" dirty="0">
                <a:latin typeface="+mn-lt"/>
              </a:rPr>
              <a:t>Numune göndermeden önce mutlaka laboratuvara bilgi verilmeli</a:t>
            </a:r>
          </a:p>
          <a:p>
            <a:pPr marL="0" indent="0">
              <a:lnSpc>
                <a:spcPct val="120000"/>
              </a:lnSpc>
              <a:spcBef>
                <a:spcPts val="1200"/>
              </a:spcBef>
              <a:buNone/>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4" y="202982"/>
            <a:ext cx="10730846"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257758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67002" y="1782677"/>
            <a:ext cx="9042284" cy="3284229"/>
          </a:xfrm>
        </p:spPr>
        <p:txBody>
          <a:bodyPr>
            <a:normAutofit/>
          </a:bodyPr>
          <a:lstStyle/>
          <a:p>
            <a:r>
              <a:rPr lang="tr-TR" dirty="0">
                <a:latin typeface="+mj-lt"/>
              </a:rPr>
              <a:t>T</a:t>
            </a:r>
            <a:r>
              <a:rPr lang="en-US" dirty="0" err="1">
                <a:latin typeface="+mj-lt"/>
              </a:rPr>
              <a:t>ek</a:t>
            </a:r>
            <a:r>
              <a:rPr lang="en-US" dirty="0">
                <a:latin typeface="+mj-lt"/>
              </a:rPr>
              <a:t> </a:t>
            </a:r>
            <a:r>
              <a:rPr lang="en-US" dirty="0" err="1">
                <a:latin typeface="+mj-lt"/>
              </a:rPr>
              <a:t>zincirli</a:t>
            </a:r>
            <a:r>
              <a:rPr lang="en-US" dirty="0">
                <a:latin typeface="+mj-lt"/>
              </a:rPr>
              <a:t>, </a:t>
            </a:r>
            <a:r>
              <a:rPr lang="en-US" dirty="0" err="1">
                <a:latin typeface="+mj-lt"/>
              </a:rPr>
              <a:t>pozitif</a:t>
            </a:r>
            <a:r>
              <a:rPr lang="en-US" dirty="0">
                <a:latin typeface="+mj-lt"/>
              </a:rPr>
              <a:t> </a:t>
            </a:r>
            <a:r>
              <a:rPr lang="en-US" dirty="0" err="1">
                <a:latin typeface="+mj-lt"/>
              </a:rPr>
              <a:t>polariteli</a:t>
            </a:r>
            <a:r>
              <a:rPr lang="en-US" dirty="0">
                <a:latin typeface="+mj-lt"/>
              </a:rPr>
              <a:t>, </a:t>
            </a:r>
            <a:r>
              <a:rPr lang="en-US" dirty="0" err="1">
                <a:latin typeface="+mj-lt"/>
              </a:rPr>
              <a:t>zarflı</a:t>
            </a:r>
            <a:r>
              <a:rPr lang="en-US" dirty="0">
                <a:latin typeface="+mj-lt"/>
              </a:rPr>
              <a:t> RNA </a:t>
            </a:r>
            <a:r>
              <a:rPr lang="en-US" dirty="0" err="1">
                <a:latin typeface="+mj-lt"/>
              </a:rPr>
              <a:t>virüsler</a:t>
            </a:r>
            <a:r>
              <a:rPr lang="tr-TR" dirty="0">
                <a:latin typeface="+mj-lt"/>
              </a:rPr>
              <a:t>i</a:t>
            </a:r>
          </a:p>
          <a:p>
            <a:r>
              <a:rPr lang="en-US" dirty="0" err="1">
                <a:latin typeface="+mj-lt"/>
              </a:rPr>
              <a:t>Coronaviridae</a:t>
            </a:r>
            <a:r>
              <a:rPr lang="en-US" dirty="0">
                <a:latin typeface="+mj-lt"/>
              </a:rPr>
              <a:t> </a:t>
            </a:r>
            <a:r>
              <a:rPr lang="en-US" dirty="0" err="1">
                <a:latin typeface="+mj-lt"/>
              </a:rPr>
              <a:t>ailesi</a:t>
            </a:r>
            <a:r>
              <a:rPr lang="en-US" dirty="0">
                <a:latin typeface="+mj-lt"/>
              </a:rPr>
              <a:t> </a:t>
            </a:r>
            <a:r>
              <a:rPr lang="en-US" dirty="0" err="1">
                <a:latin typeface="+mj-lt"/>
              </a:rPr>
              <a:t>içinde</a:t>
            </a:r>
            <a:r>
              <a:rPr lang="en-US" dirty="0">
                <a:latin typeface="+mj-lt"/>
              </a:rPr>
              <a:t> </a:t>
            </a:r>
            <a:endParaRPr lang="tr-TR" dirty="0">
              <a:latin typeface="+mj-lt"/>
            </a:endParaRPr>
          </a:p>
          <a:p>
            <a:r>
              <a:rPr lang="en-US" dirty="0" err="1">
                <a:latin typeface="+mj-lt"/>
              </a:rPr>
              <a:t>Başlıca</a:t>
            </a:r>
            <a:r>
              <a:rPr lang="en-US" dirty="0">
                <a:latin typeface="+mj-lt"/>
              </a:rPr>
              <a:t> </a:t>
            </a:r>
            <a:r>
              <a:rPr lang="en-US" dirty="0" err="1">
                <a:latin typeface="+mj-lt"/>
              </a:rPr>
              <a:t>dört</a:t>
            </a:r>
            <a:r>
              <a:rPr lang="en-US" dirty="0">
                <a:latin typeface="+mj-lt"/>
              </a:rPr>
              <a:t> </a:t>
            </a:r>
            <a:r>
              <a:rPr lang="en-US" dirty="0" err="1">
                <a:latin typeface="+mj-lt"/>
              </a:rPr>
              <a:t>türde</a:t>
            </a:r>
            <a:r>
              <a:rPr lang="en-US" dirty="0">
                <a:latin typeface="+mj-lt"/>
              </a:rPr>
              <a:t> </a:t>
            </a:r>
            <a:r>
              <a:rPr lang="en-US" dirty="0" err="1">
                <a:latin typeface="+mj-lt"/>
              </a:rPr>
              <a:t>sınıflandırılırlar</a:t>
            </a:r>
            <a:r>
              <a:rPr lang="en-US" dirty="0">
                <a:latin typeface="+mj-lt"/>
              </a:rPr>
              <a:t>: Alfa, Beta, Gama </a:t>
            </a:r>
            <a:r>
              <a:rPr lang="en-US" dirty="0" err="1">
                <a:latin typeface="+mj-lt"/>
              </a:rPr>
              <a:t>ve</a:t>
            </a:r>
            <a:r>
              <a:rPr lang="en-US" dirty="0">
                <a:latin typeface="+mj-lt"/>
              </a:rPr>
              <a:t> Delta </a:t>
            </a:r>
            <a:endParaRPr lang="tr-TR" dirty="0">
              <a:latin typeface="+mj-lt"/>
            </a:endParaRPr>
          </a:p>
          <a:p>
            <a:r>
              <a:rPr lang="en-US" dirty="0" err="1">
                <a:latin typeface="+mj-lt"/>
              </a:rPr>
              <a:t>İnsan</a:t>
            </a:r>
            <a:r>
              <a:rPr lang="en-US" dirty="0">
                <a:latin typeface="+mj-lt"/>
              </a:rPr>
              <a:t>, </a:t>
            </a:r>
            <a:r>
              <a:rPr lang="en-US" dirty="0" err="1">
                <a:latin typeface="+mj-lt"/>
              </a:rPr>
              <a:t>yarasa</a:t>
            </a:r>
            <a:r>
              <a:rPr lang="en-US" dirty="0">
                <a:latin typeface="+mj-lt"/>
              </a:rPr>
              <a:t>, </a:t>
            </a:r>
            <a:r>
              <a:rPr lang="en-US" dirty="0" err="1">
                <a:latin typeface="+mj-lt"/>
              </a:rPr>
              <a:t>domuz</a:t>
            </a:r>
            <a:r>
              <a:rPr lang="en-US" dirty="0">
                <a:latin typeface="+mj-lt"/>
              </a:rPr>
              <a:t>, </a:t>
            </a:r>
            <a:r>
              <a:rPr lang="en-US" dirty="0" err="1">
                <a:latin typeface="+mj-lt"/>
              </a:rPr>
              <a:t>kedi</a:t>
            </a:r>
            <a:r>
              <a:rPr lang="en-US" dirty="0">
                <a:latin typeface="+mj-lt"/>
              </a:rPr>
              <a:t>, </a:t>
            </a:r>
            <a:r>
              <a:rPr lang="en-US" dirty="0" err="1">
                <a:latin typeface="+mj-lt"/>
              </a:rPr>
              <a:t>köpek</a:t>
            </a:r>
            <a:r>
              <a:rPr lang="en-US" dirty="0">
                <a:latin typeface="+mj-lt"/>
              </a:rPr>
              <a:t>, </a:t>
            </a:r>
            <a:r>
              <a:rPr lang="en-US" dirty="0" err="1">
                <a:latin typeface="+mj-lt"/>
              </a:rPr>
              <a:t>kemirgen</a:t>
            </a:r>
            <a:r>
              <a:rPr lang="en-US" dirty="0">
                <a:latin typeface="+mj-lt"/>
              </a:rPr>
              <a:t> </a:t>
            </a:r>
            <a:r>
              <a:rPr lang="en-US" dirty="0" err="1">
                <a:latin typeface="+mj-lt"/>
              </a:rPr>
              <a:t>ve</a:t>
            </a:r>
            <a:r>
              <a:rPr lang="en-US" dirty="0">
                <a:latin typeface="+mj-lt"/>
              </a:rPr>
              <a:t> </a:t>
            </a:r>
            <a:r>
              <a:rPr lang="en-US" dirty="0" err="1">
                <a:latin typeface="+mj-lt"/>
              </a:rPr>
              <a:t>kanatlılarda</a:t>
            </a:r>
            <a:r>
              <a:rPr lang="en-US" dirty="0">
                <a:latin typeface="+mj-lt"/>
              </a:rPr>
              <a:t> </a:t>
            </a:r>
            <a:r>
              <a:rPr lang="en-US" dirty="0" err="1">
                <a:latin typeface="+mj-lt"/>
              </a:rPr>
              <a:t>bulunabilmektedirler</a:t>
            </a:r>
            <a:r>
              <a:rPr lang="en-US" dirty="0">
                <a:latin typeface="+mj-lt"/>
              </a:rPr>
              <a:t> (</a:t>
            </a:r>
            <a:r>
              <a:rPr lang="en-US" dirty="0" err="1">
                <a:latin typeface="+mj-lt"/>
              </a:rPr>
              <a:t>evcil</a:t>
            </a:r>
            <a:r>
              <a:rPr lang="en-US" dirty="0">
                <a:latin typeface="+mj-lt"/>
              </a:rPr>
              <a:t> </a:t>
            </a:r>
            <a:r>
              <a:rPr lang="en-US" dirty="0" err="1">
                <a:latin typeface="+mj-lt"/>
              </a:rPr>
              <a:t>ve</a:t>
            </a:r>
            <a:r>
              <a:rPr lang="en-US" dirty="0">
                <a:latin typeface="+mj-lt"/>
              </a:rPr>
              <a:t> </a:t>
            </a:r>
            <a:r>
              <a:rPr lang="en-US" dirty="0" err="1">
                <a:latin typeface="+mj-lt"/>
              </a:rPr>
              <a:t>yabani</a:t>
            </a:r>
            <a:r>
              <a:rPr lang="en-US" dirty="0">
                <a:latin typeface="+mj-lt"/>
              </a:rPr>
              <a:t> </a:t>
            </a:r>
            <a:r>
              <a:rPr lang="en-US" dirty="0" err="1">
                <a:latin typeface="+mj-lt"/>
              </a:rPr>
              <a:t>hayvanlarda</a:t>
            </a:r>
            <a:r>
              <a:rPr lang="en-US" dirty="0">
                <a:latin typeface="+mj-lt"/>
              </a:rPr>
              <a:t>).</a:t>
            </a:r>
            <a:endParaRPr lang="tr-TR" dirty="0">
              <a:latin typeface="+mj-lt"/>
            </a:endParaRPr>
          </a:p>
        </p:txBody>
      </p:sp>
      <p:sp>
        <p:nvSpPr>
          <p:cNvPr id="4" name="Unvan 1">
            <a:extLst>
              <a:ext uri="{FF2B5EF4-FFF2-40B4-BE49-F238E27FC236}">
                <a16:creationId xmlns:a16="http://schemas.microsoft.com/office/drawing/2014/main" id="{D210DC02-7EEF-42A0-BB14-37CF5E197310}"/>
              </a:ext>
            </a:extLst>
          </p:cNvPr>
          <p:cNvSpPr>
            <a:spLocks noGrp="1"/>
          </p:cNvSpPr>
          <p:nvPr>
            <p:ph type="title"/>
          </p:nvPr>
        </p:nvSpPr>
        <p:spPr>
          <a:xfrm>
            <a:off x="1664965" y="202982"/>
            <a:ext cx="7752412" cy="1032114"/>
          </a:xfrm>
        </p:spPr>
        <p:txBody>
          <a:bodyPr>
            <a:normAutofit/>
          </a:bodyPr>
          <a:lstStyle/>
          <a:p>
            <a:r>
              <a:rPr lang="tr-TR" sz="3200" b="1" dirty="0" err="1">
                <a:solidFill>
                  <a:schemeClr val="bg1"/>
                </a:solidFill>
                <a:latin typeface="+mj-lt"/>
              </a:rPr>
              <a:t>Coronavirusler</a:t>
            </a:r>
            <a:endParaRPr lang="tr-TR" sz="3200" dirty="0">
              <a:solidFill>
                <a:schemeClr val="bg1"/>
              </a:solidFill>
              <a:latin typeface="+mj-lt"/>
            </a:endParaRPr>
          </a:p>
        </p:txBody>
      </p:sp>
    </p:spTree>
    <p:extLst>
      <p:ext uri="{BB962C8B-B14F-4D97-AF65-F5344CB8AC3E}">
        <p14:creationId xmlns:p14="http://schemas.microsoft.com/office/powerpoint/2010/main" val="60847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64356" y="1352550"/>
            <a:ext cx="10261600" cy="5172075"/>
          </a:xfrm>
        </p:spPr>
        <p:txBody>
          <a:bodyPr>
            <a:normAutofit/>
          </a:bodyPr>
          <a:lstStyle/>
          <a:p>
            <a:pPr>
              <a:lnSpc>
                <a:spcPct val="100000"/>
              </a:lnSpc>
              <a:spcBef>
                <a:spcPts val="1800"/>
              </a:spcBef>
            </a:pPr>
            <a:r>
              <a:rPr lang="tr-TR" sz="2400" dirty="0">
                <a:latin typeface="+mn-lt"/>
              </a:rPr>
              <a:t>Hasta bilgileri – isim, doğum tarihi, cinsiyet, ikamet adresi, iletişim bilgileri, barkod numarası vb. </a:t>
            </a:r>
            <a:r>
              <a:rPr lang="tr-TR" sz="2400" b="1" dirty="0">
                <a:latin typeface="+mn-lt"/>
              </a:rPr>
              <a:t>ayrıca ziyaret ettiği riskli bölgenin adı </a:t>
            </a:r>
            <a:r>
              <a:rPr lang="tr-TR" sz="2400" dirty="0">
                <a:latin typeface="+mn-lt"/>
              </a:rPr>
              <a:t>ve gerekli diğer bilgiler (</a:t>
            </a:r>
            <a:r>
              <a:rPr lang="tr-TR" sz="2400" dirty="0" err="1">
                <a:latin typeface="+mn-lt"/>
              </a:rPr>
              <a:t>örn</a:t>
            </a:r>
            <a:r>
              <a:rPr lang="tr-TR" sz="2400" dirty="0">
                <a:latin typeface="+mn-lt"/>
              </a:rPr>
              <a:t>: hastane numarası, hastane adı, adresi, doktorun adı iletişim bilgileri)</a:t>
            </a:r>
          </a:p>
          <a:p>
            <a:pPr>
              <a:lnSpc>
                <a:spcPct val="100000"/>
              </a:lnSpc>
              <a:spcBef>
                <a:spcPts val="1800"/>
              </a:spcBef>
            </a:pPr>
            <a:r>
              <a:rPr lang="tr-TR" sz="2400" dirty="0">
                <a:latin typeface="+mn-lt"/>
              </a:rPr>
              <a:t>Numunenin alındığı tarih ve saat</a:t>
            </a:r>
          </a:p>
          <a:p>
            <a:pPr>
              <a:lnSpc>
                <a:spcPct val="100000"/>
              </a:lnSpc>
              <a:spcBef>
                <a:spcPts val="1800"/>
              </a:spcBef>
            </a:pPr>
            <a:r>
              <a:rPr lang="tr-TR" sz="2400" dirty="0">
                <a:latin typeface="+mn-lt"/>
              </a:rPr>
              <a:t>Numunenin alındığı anatomik bölge ve </a:t>
            </a:r>
            <a:r>
              <a:rPr lang="tr-TR" sz="2400" dirty="0" err="1">
                <a:latin typeface="+mn-lt"/>
              </a:rPr>
              <a:t>lokasyon</a:t>
            </a:r>
            <a:endParaRPr lang="tr-TR" sz="2400" dirty="0">
              <a:latin typeface="+mn-lt"/>
            </a:endParaRPr>
          </a:p>
          <a:p>
            <a:pPr>
              <a:lnSpc>
                <a:spcPct val="100000"/>
              </a:lnSpc>
              <a:spcBef>
                <a:spcPts val="1800"/>
              </a:spcBef>
            </a:pPr>
            <a:r>
              <a:rPr lang="tr-TR" sz="2400" dirty="0">
                <a:latin typeface="+mn-lt"/>
              </a:rPr>
              <a:t>İstenen testler</a:t>
            </a:r>
          </a:p>
          <a:p>
            <a:pPr>
              <a:lnSpc>
                <a:spcPct val="100000"/>
              </a:lnSpc>
              <a:spcBef>
                <a:spcPts val="1800"/>
              </a:spcBef>
            </a:pPr>
            <a:r>
              <a:rPr lang="tr-TR" sz="2400" dirty="0">
                <a:latin typeface="+mn-lt"/>
              </a:rPr>
              <a:t>Klinik semptomlar ve ilgili hasta bilgileri (epidemiyolojik bilgiler, risk faktörleri, aşılama durumu ve </a:t>
            </a:r>
            <a:r>
              <a:rPr lang="tr-TR" sz="2400" dirty="0" err="1">
                <a:latin typeface="+mn-lt"/>
              </a:rPr>
              <a:t>antimikrobiyal</a:t>
            </a:r>
            <a:r>
              <a:rPr lang="tr-TR" sz="2400" dirty="0">
                <a:latin typeface="+mn-lt"/>
              </a:rPr>
              <a:t> tedaviler)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Kayıt Edilmesi Gereken Bilgiler</a:t>
            </a:r>
          </a:p>
        </p:txBody>
      </p:sp>
    </p:spTree>
    <p:extLst>
      <p:ext uri="{BB962C8B-B14F-4D97-AF65-F5344CB8AC3E}">
        <p14:creationId xmlns:p14="http://schemas.microsoft.com/office/powerpoint/2010/main" val="3773042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95AA38B9-5FF4-4001-A399-291B23F12A8B}"/>
              </a:ext>
            </a:extLst>
          </p:cNvPr>
          <p:cNvSpPr/>
          <p:nvPr/>
        </p:nvSpPr>
        <p:spPr>
          <a:xfrm>
            <a:off x="3846025" y="3269218"/>
            <a:ext cx="4499950" cy="707886"/>
          </a:xfrm>
          <a:prstGeom prst="rect">
            <a:avLst/>
          </a:prstGeom>
        </p:spPr>
        <p:txBody>
          <a:bodyPr wrap="none">
            <a:spAutoFit/>
          </a:bodyPr>
          <a:lstStyle/>
          <a:p>
            <a:pPr algn="ctr"/>
            <a:r>
              <a:rPr lang="en-US" sz="4000" b="1" dirty="0">
                <a:latin typeface="+mj-lt"/>
                <a:ea typeface="Times New Roman" panose="02020603050405020304" pitchFamily="18" charset="0"/>
              </a:rPr>
              <a:t>TEMASLI TAKİBİ</a:t>
            </a:r>
            <a:endParaRPr lang="tr-TR" sz="4000" b="1" dirty="0">
              <a:latin typeface="+mj-lt"/>
            </a:endParaRPr>
          </a:p>
        </p:txBody>
      </p:sp>
    </p:spTree>
    <p:extLst>
      <p:ext uri="{BB962C8B-B14F-4D97-AF65-F5344CB8AC3E}">
        <p14:creationId xmlns:p14="http://schemas.microsoft.com/office/powerpoint/2010/main" val="1119782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377244" y="1427683"/>
            <a:ext cx="9529569" cy="3793083"/>
          </a:xfrm>
        </p:spPr>
        <p:txBody>
          <a:bodyPr>
            <a:normAutofit/>
          </a:bodyPr>
          <a:lstStyle/>
          <a:p>
            <a:pPr>
              <a:lnSpc>
                <a:spcPct val="100000"/>
              </a:lnSpc>
              <a:spcBef>
                <a:spcPts val="1800"/>
              </a:spcBef>
            </a:pPr>
            <a:r>
              <a:rPr lang="tr-TR" sz="2400" dirty="0">
                <a:latin typeface="+mn-lt"/>
              </a:rPr>
              <a:t>Kesin veya olası bir vakaya damlacık enfeksiyonuna yönelik korunma önlemleri alınmadan doğrudan bakım sağlayan,</a:t>
            </a:r>
          </a:p>
          <a:p>
            <a:pPr>
              <a:lnSpc>
                <a:spcPct val="100000"/>
              </a:lnSpc>
              <a:spcBef>
                <a:spcPts val="1800"/>
              </a:spcBef>
            </a:pPr>
            <a:r>
              <a:rPr lang="tr-TR" sz="2400" dirty="0"/>
              <a:t>COVID-19</a:t>
            </a:r>
            <a:r>
              <a:rPr lang="tr-TR" sz="2400" dirty="0">
                <a:latin typeface="+mn-lt"/>
              </a:rPr>
              <a:t> ile </a:t>
            </a:r>
            <a:r>
              <a:rPr lang="tr-TR" sz="2400" dirty="0" err="1">
                <a:latin typeface="+mn-lt"/>
              </a:rPr>
              <a:t>enfekte</a:t>
            </a:r>
            <a:r>
              <a:rPr lang="tr-TR" sz="2400" dirty="0">
                <a:latin typeface="+mn-lt"/>
              </a:rPr>
              <a:t> sağlık çalışanları ile birlikte çalışan,</a:t>
            </a:r>
          </a:p>
          <a:p>
            <a:pPr>
              <a:lnSpc>
                <a:spcPct val="100000"/>
              </a:lnSpc>
              <a:spcBef>
                <a:spcPts val="1800"/>
              </a:spcBef>
            </a:pPr>
            <a:r>
              <a:rPr lang="tr-TR" sz="2400" dirty="0"/>
              <a:t>COVID-19</a:t>
            </a:r>
            <a:r>
              <a:rPr lang="tr-TR" sz="2400" dirty="0">
                <a:latin typeface="+mn-lt"/>
              </a:rPr>
              <a:t> hastası ile aynı kapalı ortamda kalan veya hasta ziyaretinde bulunma gibi sağlık merkezi ilişkili </a:t>
            </a:r>
            <a:r>
              <a:rPr lang="tr-TR" sz="2400" dirty="0" err="1">
                <a:latin typeface="+mn-lt"/>
              </a:rPr>
              <a:t>maruziyeti</a:t>
            </a:r>
            <a:r>
              <a:rPr lang="tr-TR" sz="2400" dirty="0">
                <a:latin typeface="+mn-lt"/>
              </a:rPr>
              <a:t> olan kişiler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val="3049533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93422" y="1532458"/>
            <a:ext cx="10284177" cy="4292609"/>
          </a:xfrm>
        </p:spPr>
        <p:txBody>
          <a:bodyPr>
            <a:normAutofit/>
          </a:bodyPr>
          <a:lstStyle/>
          <a:p>
            <a:pPr>
              <a:lnSpc>
                <a:spcPct val="100000"/>
              </a:lnSpc>
              <a:spcBef>
                <a:spcPts val="1800"/>
              </a:spcBef>
            </a:pPr>
            <a:r>
              <a:rPr lang="tr-TR" sz="2400" dirty="0"/>
              <a:t>COVID-19</a:t>
            </a:r>
            <a:r>
              <a:rPr lang="tr-TR" sz="2400" dirty="0">
                <a:latin typeface="+mn-lt"/>
              </a:rPr>
              <a:t> hastaları ile aynı ortamda yakın mesafede çalışan veya okul öncesinde aynı sınıfı paylaşan, okul çocuklarında ön, arka ve yan sıra arkadaşı olan kişiler, öğretmenler</a:t>
            </a:r>
          </a:p>
          <a:p>
            <a:pPr>
              <a:lnSpc>
                <a:spcPct val="100000"/>
              </a:lnSpc>
              <a:spcBef>
                <a:spcPts val="1800"/>
              </a:spcBef>
            </a:pPr>
            <a:r>
              <a:rPr lang="tr-TR" sz="2400" dirty="0"/>
              <a:t>COVID-19 </a:t>
            </a:r>
            <a:r>
              <a:rPr lang="tr-TR" sz="2400" dirty="0">
                <a:latin typeface="+mn-lt"/>
              </a:rPr>
              <a:t>hastaları ile birlikte yolculuk eden kişiler (tur </a:t>
            </a:r>
            <a:r>
              <a:rPr lang="tr-TR" sz="2400" dirty="0" err="1">
                <a:latin typeface="+mn-lt"/>
              </a:rPr>
              <a:t>vb</a:t>
            </a:r>
            <a:r>
              <a:rPr lang="tr-TR" sz="2400" dirty="0">
                <a:latin typeface="+mn-lt"/>
              </a:rPr>
              <a:t>)</a:t>
            </a:r>
          </a:p>
          <a:p>
            <a:pPr>
              <a:lnSpc>
                <a:spcPct val="100000"/>
              </a:lnSpc>
              <a:spcBef>
                <a:spcPts val="1800"/>
              </a:spcBef>
            </a:pPr>
            <a:r>
              <a:rPr lang="tr-TR" sz="2400" dirty="0"/>
              <a:t>COVID-19</a:t>
            </a:r>
            <a:r>
              <a:rPr lang="tr-TR" sz="2400" dirty="0">
                <a:latin typeface="+mn-lt"/>
              </a:rPr>
              <a:t> hastaları ile aynı evde yaşayanlar</a:t>
            </a:r>
          </a:p>
          <a:p>
            <a:pPr>
              <a:lnSpc>
                <a:spcPct val="100000"/>
              </a:lnSpc>
              <a:spcBef>
                <a:spcPts val="1800"/>
              </a:spcBef>
            </a:pPr>
            <a:r>
              <a:rPr lang="tr-TR" sz="2400" dirty="0"/>
              <a:t>COVID-19</a:t>
            </a:r>
            <a:r>
              <a:rPr lang="tr-TR" sz="2400" dirty="0">
                <a:latin typeface="+mn-lt"/>
              </a:rPr>
              <a:t> hastaları ile aynı ofiste çalışanlar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val="2060712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32458"/>
            <a:ext cx="9445658" cy="3793083"/>
          </a:xfrm>
        </p:spPr>
        <p:txBody>
          <a:bodyPr/>
          <a:lstStyle/>
          <a:p>
            <a:pPr>
              <a:lnSpc>
                <a:spcPct val="100000"/>
              </a:lnSpc>
              <a:spcBef>
                <a:spcPts val="1800"/>
              </a:spcBef>
            </a:pPr>
            <a:r>
              <a:rPr lang="tr-TR" dirty="0"/>
              <a:t>COVID-19</a:t>
            </a:r>
            <a:r>
              <a:rPr lang="tr-TR" dirty="0">
                <a:latin typeface="+mn-lt"/>
              </a:rPr>
              <a:t> kesin veya olası tanısı konan vakalar ile aynı uçakta seyahat etmiş olan yolculardan</a:t>
            </a:r>
          </a:p>
          <a:p>
            <a:pPr lvl="1">
              <a:lnSpc>
                <a:spcPct val="100000"/>
              </a:lnSpc>
              <a:spcBef>
                <a:spcPts val="1800"/>
              </a:spcBef>
            </a:pPr>
            <a:r>
              <a:rPr lang="tr-TR" dirty="0">
                <a:latin typeface="+mn-lt"/>
              </a:rPr>
              <a:t>İki ön, iki arka, iki yan koltuktaki yolcular </a:t>
            </a:r>
          </a:p>
          <a:p>
            <a:pPr lvl="1">
              <a:lnSpc>
                <a:spcPct val="100000"/>
              </a:lnSpc>
              <a:spcBef>
                <a:spcPts val="1800"/>
              </a:spcBef>
            </a:pPr>
            <a:r>
              <a:rPr lang="tr-TR" dirty="0"/>
              <a:t>T</a:t>
            </a:r>
            <a:r>
              <a:rPr lang="tr-TR" dirty="0">
                <a:latin typeface="+mn-lt"/>
              </a:rPr>
              <a:t>emastan iki hafta sonrasına kadar takip edilmeli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Uçak Temaslısı</a:t>
            </a:r>
          </a:p>
        </p:txBody>
      </p:sp>
    </p:spTree>
    <p:extLst>
      <p:ext uri="{BB962C8B-B14F-4D97-AF65-F5344CB8AC3E}">
        <p14:creationId xmlns:p14="http://schemas.microsoft.com/office/powerpoint/2010/main" val="3981519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99108"/>
            <a:ext cx="9445658" cy="4849292"/>
          </a:xfrm>
        </p:spPr>
        <p:txBody>
          <a:bodyPr>
            <a:normAutofit fontScale="92500"/>
          </a:bodyPr>
          <a:lstStyle/>
          <a:p>
            <a:pPr marL="0" indent="0">
              <a:lnSpc>
                <a:spcPct val="100000"/>
              </a:lnSpc>
              <a:spcBef>
                <a:spcPts val="1800"/>
              </a:spcBef>
              <a:buNone/>
            </a:pPr>
            <a:r>
              <a:rPr lang="tr-TR" dirty="0">
                <a:latin typeface="+mn-lt"/>
              </a:rPr>
              <a:t>Kesin veya olası vaka tanımına uyan hasta ile uçak içerisinde ilgilenen kabin personelinin semptom takibi yapılır; </a:t>
            </a:r>
          </a:p>
          <a:p>
            <a:pPr>
              <a:lnSpc>
                <a:spcPct val="100000"/>
              </a:lnSpc>
              <a:spcBef>
                <a:spcPts val="1800"/>
              </a:spcBef>
            </a:pPr>
            <a:r>
              <a:rPr lang="tr-TR" dirty="0">
                <a:latin typeface="+mn-lt"/>
              </a:rPr>
              <a:t>Vakanın numune sonucu negatif çıkarsa uçuşa izin verilir</a:t>
            </a:r>
          </a:p>
          <a:p>
            <a:pPr>
              <a:lnSpc>
                <a:spcPct val="100000"/>
              </a:lnSpc>
              <a:spcBef>
                <a:spcPts val="1800"/>
              </a:spcBef>
            </a:pPr>
            <a:r>
              <a:rPr lang="tr-TR" dirty="0">
                <a:latin typeface="+mn-lt"/>
              </a:rPr>
              <a:t>Vakanın numune sonucu pozitif çıkarsa </a:t>
            </a:r>
          </a:p>
          <a:p>
            <a:pPr lvl="1">
              <a:lnSpc>
                <a:spcPct val="100000"/>
              </a:lnSpc>
              <a:spcBef>
                <a:spcPts val="1800"/>
              </a:spcBef>
            </a:pPr>
            <a:r>
              <a:rPr lang="tr-TR" dirty="0"/>
              <a:t>D</a:t>
            </a:r>
            <a:r>
              <a:rPr lang="tr-TR" dirty="0">
                <a:latin typeface="+mn-lt"/>
              </a:rPr>
              <a:t>irekt olarak semptom gelişmesine bakılmaksızın temastan itibaren hesaplanarak 14 gün süreyle uçuşuna izin verilmez</a:t>
            </a:r>
          </a:p>
          <a:p>
            <a:pPr>
              <a:lnSpc>
                <a:spcPct val="100000"/>
              </a:lnSpc>
              <a:spcBef>
                <a:spcPts val="1800"/>
              </a:spcBef>
            </a:pPr>
            <a:r>
              <a:rPr lang="tr-TR" dirty="0">
                <a:latin typeface="+mn-lt"/>
              </a:rPr>
              <a:t>Numune sonucu çıkmadan semptom çıkması durumunda ise temastan itibaren hesaplanarak 14 gün süre ile uçuşuna izin verilmez</a:t>
            </a:r>
          </a:p>
          <a:p>
            <a:pPr>
              <a:lnSpc>
                <a:spcPct val="100000"/>
              </a:lnSpc>
              <a:spcBef>
                <a:spcPts val="18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Uçak Temaslısı</a:t>
            </a:r>
          </a:p>
        </p:txBody>
      </p:sp>
    </p:spTree>
    <p:extLst>
      <p:ext uri="{BB962C8B-B14F-4D97-AF65-F5344CB8AC3E}">
        <p14:creationId xmlns:p14="http://schemas.microsoft.com/office/powerpoint/2010/main" val="68355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30614" y="1235096"/>
            <a:ext cx="10529207" cy="5419922"/>
          </a:xfrm>
        </p:spPr>
        <p:txBody>
          <a:bodyPr>
            <a:normAutofit/>
          </a:bodyPr>
          <a:lstStyle/>
          <a:p>
            <a:pPr lvl="0"/>
            <a:r>
              <a:rPr lang="en-US" dirty="0" err="1"/>
              <a:t>Tüm</a:t>
            </a:r>
            <a:r>
              <a:rPr lang="en-US" dirty="0"/>
              <a:t> </a:t>
            </a:r>
            <a:r>
              <a:rPr lang="en-US" dirty="0" err="1"/>
              <a:t>yakın</a:t>
            </a:r>
            <a:r>
              <a:rPr lang="en-US" dirty="0"/>
              <a:t> </a:t>
            </a:r>
            <a:r>
              <a:rPr lang="en-US" dirty="0" err="1"/>
              <a:t>temaslı</a:t>
            </a:r>
            <a:r>
              <a:rPr lang="en-US" dirty="0"/>
              <a:t>/</a:t>
            </a:r>
            <a:r>
              <a:rPr lang="en-US" dirty="0" err="1"/>
              <a:t>uçak</a:t>
            </a:r>
            <a:r>
              <a:rPr lang="en-US" dirty="0"/>
              <a:t> </a:t>
            </a:r>
            <a:r>
              <a:rPr lang="en-US" dirty="0" err="1"/>
              <a:t>temaslısı</a:t>
            </a:r>
            <a:r>
              <a:rPr lang="en-US" dirty="0"/>
              <a:t> </a:t>
            </a:r>
            <a:r>
              <a:rPr lang="en-US" dirty="0" err="1"/>
              <a:t>tanımına</a:t>
            </a:r>
            <a:r>
              <a:rPr lang="en-US" dirty="0"/>
              <a:t> </a:t>
            </a:r>
            <a:r>
              <a:rPr lang="en-US" dirty="0" err="1"/>
              <a:t>uyan</a:t>
            </a:r>
            <a:r>
              <a:rPr lang="en-US" dirty="0"/>
              <a:t> </a:t>
            </a:r>
            <a:r>
              <a:rPr lang="en-US" dirty="0" err="1"/>
              <a:t>kişiler</a:t>
            </a:r>
            <a:r>
              <a:rPr lang="en-US" dirty="0"/>
              <a:t> İl </a:t>
            </a:r>
            <a:r>
              <a:rPr lang="en-US" dirty="0" err="1"/>
              <a:t>Sağlık</a:t>
            </a:r>
            <a:r>
              <a:rPr lang="en-US" dirty="0"/>
              <a:t> </a:t>
            </a:r>
            <a:r>
              <a:rPr lang="en-US" dirty="0" err="1"/>
              <a:t>Müdürlüğü’nce</a:t>
            </a:r>
            <a:r>
              <a:rPr lang="en-US" dirty="0"/>
              <a:t> </a:t>
            </a:r>
            <a:r>
              <a:rPr lang="en-US" dirty="0" err="1"/>
              <a:t>tespit</a:t>
            </a:r>
            <a:r>
              <a:rPr lang="en-US" dirty="0"/>
              <a:t> </a:t>
            </a:r>
            <a:r>
              <a:rPr lang="en-US" dirty="0" err="1"/>
              <a:t>edilir</a:t>
            </a:r>
            <a:r>
              <a:rPr lang="en-US" dirty="0"/>
              <a:t>.</a:t>
            </a:r>
            <a:endParaRPr lang="tr-TR" dirty="0"/>
          </a:p>
          <a:p>
            <a:pPr lvl="0"/>
            <a:endParaRPr lang="tr-TR" dirty="0"/>
          </a:p>
          <a:p>
            <a:pPr lvl="0"/>
            <a:r>
              <a:rPr lang="en-US" dirty="0" err="1"/>
              <a:t>Tespit</a:t>
            </a:r>
            <a:r>
              <a:rPr lang="en-US" dirty="0"/>
              <a:t> </a:t>
            </a:r>
            <a:r>
              <a:rPr lang="en-US" dirty="0" err="1"/>
              <a:t>edilen</a:t>
            </a:r>
            <a:r>
              <a:rPr lang="en-US" dirty="0"/>
              <a:t> </a:t>
            </a:r>
            <a:r>
              <a:rPr lang="en-US" dirty="0" err="1"/>
              <a:t>kişiler</a:t>
            </a:r>
            <a:r>
              <a:rPr lang="en-US" dirty="0"/>
              <a:t> </a:t>
            </a:r>
            <a:r>
              <a:rPr lang="en-US" dirty="0" err="1"/>
              <a:t>liste</a:t>
            </a:r>
            <a:r>
              <a:rPr lang="en-US" dirty="0"/>
              <a:t> </a:t>
            </a:r>
            <a:r>
              <a:rPr lang="en-US" dirty="0" err="1"/>
              <a:t>haline</a:t>
            </a:r>
            <a:r>
              <a:rPr lang="en-US" dirty="0"/>
              <a:t> </a:t>
            </a:r>
            <a:r>
              <a:rPr lang="en-US" dirty="0" err="1"/>
              <a:t>getirilerek</a:t>
            </a:r>
            <a:r>
              <a:rPr lang="en-US" dirty="0"/>
              <a:t>, son </a:t>
            </a:r>
            <a:r>
              <a:rPr lang="en-US" dirty="0" err="1"/>
              <a:t>temaslarından</a:t>
            </a:r>
            <a:r>
              <a:rPr lang="en-US" dirty="0"/>
              <a:t> </a:t>
            </a:r>
            <a:r>
              <a:rPr lang="en-US" dirty="0" err="1"/>
              <a:t>sonraki</a:t>
            </a:r>
            <a:r>
              <a:rPr lang="en-US" dirty="0"/>
              <a:t> 14 </a:t>
            </a:r>
            <a:r>
              <a:rPr lang="en-US" dirty="0" err="1"/>
              <a:t>gün</a:t>
            </a:r>
            <a:r>
              <a:rPr lang="en-US" dirty="0"/>
              <a:t> </a:t>
            </a:r>
            <a:r>
              <a:rPr lang="en-US" dirty="0" err="1"/>
              <a:t>boyunca</a:t>
            </a:r>
            <a:r>
              <a:rPr lang="en-US" dirty="0"/>
              <a:t> </a:t>
            </a:r>
            <a:r>
              <a:rPr lang="en-US" dirty="0" err="1"/>
              <a:t>telefon</a:t>
            </a:r>
            <a:r>
              <a:rPr lang="en-US" dirty="0"/>
              <a:t> </a:t>
            </a:r>
            <a:r>
              <a:rPr lang="en-US" dirty="0" err="1"/>
              <a:t>aracılığıyla</a:t>
            </a:r>
            <a:r>
              <a:rPr lang="en-US" dirty="0"/>
              <a:t> </a:t>
            </a:r>
            <a:r>
              <a:rPr lang="en-US" dirty="0" err="1"/>
              <a:t>takip</a:t>
            </a:r>
            <a:r>
              <a:rPr lang="en-US" dirty="0"/>
              <a:t> </a:t>
            </a:r>
            <a:r>
              <a:rPr lang="en-US" dirty="0" err="1"/>
              <a:t>edilir</a:t>
            </a:r>
            <a:r>
              <a:rPr lang="en-US" dirty="0"/>
              <a:t>.</a:t>
            </a:r>
            <a:endParaRPr lang="tr-TR" dirty="0"/>
          </a:p>
          <a:p>
            <a:pPr lvl="0"/>
            <a:endParaRPr lang="tr-TR" dirty="0"/>
          </a:p>
          <a:p>
            <a:pPr lvl="0"/>
            <a:r>
              <a:rPr lang="en-US" dirty="0" err="1"/>
              <a:t>Temaslılar</a:t>
            </a:r>
            <a:r>
              <a:rPr lang="en-US" dirty="0"/>
              <a:t>; </a:t>
            </a:r>
            <a:r>
              <a:rPr lang="en-US" dirty="0" err="1"/>
              <a:t>özellikle</a:t>
            </a:r>
            <a:r>
              <a:rPr lang="en-US" dirty="0"/>
              <a:t> </a:t>
            </a:r>
            <a:r>
              <a:rPr lang="en-US" dirty="0" err="1"/>
              <a:t>ateş</a:t>
            </a:r>
            <a:r>
              <a:rPr lang="en-US" dirty="0"/>
              <a:t> </a:t>
            </a:r>
            <a:r>
              <a:rPr lang="en-US" dirty="0" err="1"/>
              <a:t>ve</a:t>
            </a:r>
            <a:r>
              <a:rPr lang="en-US" dirty="0"/>
              <a:t> </a:t>
            </a:r>
            <a:r>
              <a:rPr lang="en-US" dirty="0" err="1"/>
              <a:t>solunum</a:t>
            </a:r>
            <a:r>
              <a:rPr lang="en-US" dirty="0"/>
              <a:t> </a:t>
            </a:r>
            <a:r>
              <a:rPr lang="en-US" dirty="0" err="1"/>
              <a:t>semptomları</a:t>
            </a:r>
            <a:r>
              <a:rPr lang="en-US" dirty="0"/>
              <a:t> </a:t>
            </a:r>
            <a:r>
              <a:rPr lang="en-US" dirty="0" err="1"/>
              <a:t>açısından</a:t>
            </a:r>
            <a:r>
              <a:rPr lang="en-US" dirty="0"/>
              <a:t> </a:t>
            </a:r>
            <a:r>
              <a:rPr lang="en-US" dirty="0" err="1"/>
              <a:t>izlenmeli</a:t>
            </a:r>
            <a:r>
              <a:rPr lang="en-US" dirty="0"/>
              <a:t>; </a:t>
            </a:r>
            <a:r>
              <a:rPr lang="en-US" dirty="0" err="1"/>
              <a:t>ancak</a:t>
            </a:r>
            <a:r>
              <a:rPr lang="en-US" dirty="0"/>
              <a:t> </a:t>
            </a:r>
            <a:r>
              <a:rPr lang="en-US" dirty="0" err="1"/>
              <a:t>bu</a:t>
            </a:r>
            <a:r>
              <a:rPr lang="en-US" dirty="0"/>
              <a:t> </a:t>
            </a:r>
            <a:r>
              <a:rPr lang="en-US" dirty="0" err="1"/>
              <a:t>kişilerde</a:t>
            </a:r>
            <a:r>
              <a:rPr lang="en-US" dirty="0"/>
              <a:t> </a:t>
            </a:r>
            <a:r>
              <a:rPr lang="en-US" dirty="0" err="1"/>
              <a:t>titreme</a:t>
            </a:r>
            <a:r>
              <a:rPr lang="en-US" dirty="0"/>
              <a:t>, </a:t>
            </a:r>
            <a:r>
              <a:rPr lang="en-US" dirty="0" err="1"/>
              <a:t>vücut</a:t>
            </a:r>
            <a:r>
              <a:rPr lang="en-US" dirty="0"/>
              <a:t> </a:t>
            </a:r>
            <a:r>
              <a:rPr lang="en-US" dirty="0" err="1"/>
              <a:t>ağrıları</a:t>
            </a:r>
            <a:r>
              <a:rPr lang="en-US" dirty="0"/>
              <a:t>, </a:t>
            </a:r>
            <a:r>
              <a:rPr lang="en-US" dirty="0" err="1"/>
              <a:t>boğaz</a:t>
            </a:r>
            <a:r>
              <a:rPr lang="en-US" dirty="0"/>
              <a:t> </a:t>
            </a:r>
            <a:r>
              <a:rPr lang="en-US" dirty="0" err="1"/>
              <a:t>ağrısı</a:t>
            </a:r>
            <a:r>
              <a:rPr lang="en-US" dirty="0"/>
              <a:t>, </a:t>
            </a:r>
            <a:r>
              <a:rPr lang="en-US" dirty="0" err="1"/>
              <a:t>baş</a:t>
            </a:r>
            <a:r>
              <a:rPr lang="en-US" dirty="0"/>
              <a:t> </a:t>
            </a:r>
            <a:r>
              <a:rPr lang="en-US" dirty="0" err="1"/>
              <a:t>ağrısı</a:t>
            </a:r>
            <a:r>
              <a:rPr lang="en-US" dirty="0"/>
              <a:t>, </a:t>
            </a:r>
            <a:r>
              <a:rPr lang="en-US" dirty="0" err="1"/>
              <a:t>ishal</a:t>
            </a:r>
            <a:r>
              <a:rPr lang="en-US" dirty="0"/>
              <a:t>, </a:t>
            </a:r>
            <a:r>
              <a:rPr lang="en-US" dirty="0" err="1"/>
              <a:t>mide</a:t>
            </a:r>
            <a:r>
              <a:rPr lang="en-US" dirty="0"/>
              <a:t> </a:t>
            </a:r>
            <a:r>
              <a:rPr lang="en-US" dirty="0" err="1"/>
              <a:t>bulantısı</a:t>
            </a:r>
            <a:r>
              <a:rPr lang="en-US" dirty="0"/>
              <a:t>/</a:t>
            </a:r>
            <a:r>
              <a:rPr lang="en-US" dirty="0" err="1"/>
              <a:t>kusma</a:t>
            </a:r>
            <a:r>
              <a:rPr lang="en-US" dirty="0"/>
              <a:t> </a:t>
            </a:r>
            <a:r>
              <a:rPr lang="en-US" dirty="0" err="1"/>
              <a:t>ve</a:t>
            </a:r>
            <a:r>
              <a:rPr lang="en-US" dirty="0"/>
              <a:t> </a:t>
            </a:r>
            <a:r>
              <a:rPr lang="en-US" dirty="0" err="1"/>
              <a:t>burun</a:t>
            </a:r>
            <a:r>
              <a:rPr lang="en-US" dirty="0"/>
              <a:t> </a:t>
            </a:r>
            <a:r>
              <a:rPr lang="en-US" dirty="0" err="1"/>
              <a:t>akıntısı</a:t>
            </a:r>
            <a:r>
              <a:rPr lang="en-US" dirty="0"/>
              <a:t> </a:t>
            </a:r>
            <a:r>
              <a:rPr lang="en-US" dirty="0" err="1"/>
              <a:t>gibi</a:t>
            </a:r>
            <a:r>
              <a:rPr lang="en-US" dirty="0"/>
              <a:t> </a:t>
            </a:r>
            <a:r>
              <a:rPr lang="en-US" dirty="0" err="1"/>
              <a:t>diğer</a:t>
            </a:r>
            <a:r>
              <a:rPr lang="en-US" dirty="0"/>
              <a:t> </a:t>
            </a:r>
            <a:r>
              <a:rPr lang="en-US" dirty="0" err="1"/>
              <a:t>semptomlar</a:t>
            </a:r>
            <a:r>
              <a:rPr lang="en-US" dirty="0"/>
              <a:t> da </a:t>
            </a:r>
            <a:r>
              <a:rPr lang="en-US" dirty="0" err="1"/>
              <a:t>dikkate</a:t>
            </a:r>
            <a:r>
              <a:rPr lang="en-US" dirty="0"/>
              <a:t> </a:t>
            </a:r>
            <a:r>
              <a:rPr lang="en-US" dirty="0" err="1"/>
              <a:t>alınarak</a:t>
            </a:r>
            <a:r>
              <a:rPr lang="en-US" dirty="0"/>
              <a:t> </a:t>
            </a:r>
            <a:r>
              <a:rPr lang="en-US" dirty="0" err="1"/>
              <a:t>telefonla</a:t>
            </a:r>
            <a:r>
              <a:rPr lang="en-US" dirty="0"/>
              <a:t> </a:t>
            </a:r>
            <a:r>
              <a:rPr lang="en-US" dirty="0" err="1"/>
              <a:t>günlük</a:t>
            </a:r>
            <a:r>
              <a:rPr lang="en-US" dirty="0"/>
              <a:t> </a:t>
            </a:r>
            <a:r>
              <a:rPr lang="en-US" dirty="0" err="1"/>
              <a:t>olarak</a:t>
            </a:r>
            <a:r>
              <a:rPr lang="en-US" dirty="0"/>
              <a:t> </a:t>
            </a:r>
            <a:r>
              <a:rPr lang="en-US" dirty="0" err="1"/>
              <a:t>takip</a:t>
            </a:r>
            <a:r>
              <a:rPr lang="en-US" dirty="0"/>
              <a:t> </a:t>
            </a:r>
            <a:r>
              <a:rPr lang="en-US" dirty="0" err="1"/>
              <a:t>edilmeli</a:t>
            </a:r>
            <a:r>
              <a:rPr lang="en-US" dirty="0"/>
              <a:t>, </a:t>
            </a:r>
            <a:r>
              <a:rPr lang="en-US" dirty="0" err="1"/>
              <a:t>gerkirse</a:t>
            </a:r>
            <a:r>
              <a:rPr lang="en-US" dirty="0"/>
              <a:t> </a:t>
            </a:r>
            <a:r>
              <a:rPr lang="en-US" dirty="0" err="1"/>
              <a:t>evde</a:t>
            </a:r>
            <a:r>
              <a:rPr lang="en-US" dirty="0"/>
              <a:t> </a:t>
            </a:r>
            <a:r>
              <a:rPr lang="en-US" dirty="0" err="1"/>
              <a:t>ziyaret</a:t>
            </a:r>
            <a:r>
              <a:rPr lang="en-US" dirty="0"/>
              <a:t> </a:t>
            </a:r>
            <a:r>
              <a:rPr lang="en-US" dirty="0" err="1"/>
              <a:t>edilmelidir</a:t>
            </a:r>
            <a:r>
              <a:rPr lang="en-US" dirty="0"/>
              <a:t>.</a:t>
            </a:r>
            <a:endParaRPr lang="tr-TR" dirty="0"/>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 İl Sağlık Müdürlüğü</a:t>
            </a:r>
          </a:p>
        </p:txBody>
      </p:sp>
    </p:spTree>
    <p:extLst>
      <p:ext uri="{BB962C8B-B14F-4D97-AF65-F5344CB8AC3E}">
        <p14:creationId xmlns:p14="http://schemas.microsoft.com/office/powerpoint/2010/main" val="2855156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30614" y="1235096"/>
            <a:ext cx="10529207" cy="5419922"/>
          </a:xfrm>
        </p:spPr>
        <p:txBody>
          <a:bodyPr>
            <a:normAutofit/>
          </a:bodyPr>
          <a:lstStyle/>
          <a:p>
            <a:pPr lvl="0"/>
            <a:r>
              <a:rPr lang="en-US" dirty="0" err="1"/>
              <a:t>Temaslı</a:t>
            </a:r>
            <a:r>
              <a:rPr lang="en-US" dirty="0"/>
              <a:t> </a:t>
            </a:r>
            <a:r>
              <a:rPr lang="en-US" dirty="0" err="1"/>
              <a:t>incelemesi</a:t>
            </a:r>
            <a:r>
              <a:rPr lang="en-US" dirty="0"/>
              <a:t> </a:t>
            </a:r>
            <a:r>
              <a:rPr lang="en-US" dirty="0" err="1"/>
              <a:t>amacıyla</a:t>
            </a:r>
            <a:r>
              <a:rPr lang="en-US" dirty="0"/>
              <a:t> HSGM </a:t>
            </a:r>
            <a:r>
              <a:rPr lang="en-US" dirty="0" err="1"/>
              <a:t>resmi</a:t>
            </a:r>
            <a:r>
              <a:rPr lang="en-US" dirty="0"/>
              <a:t> internet </a:t>
            </a:r>
            <a:r>
              <a:rPr lang="en-US" dirty="0" err="1"/>
              <a:t>sayfasında</a:t>
            </a:r>
            <a:r>
              <a:rPr lang="en-US" dirty="0"/>
              <a:t> </a:t>
            </a:r>
            <a:r>
              <a:rPr lang="en-US" dirty="0" err="1"/>
              <a:t>yer</a:t>
            </a:r>
            <a:r>
              <a:rPr lang="en-US" dirty="0"/>
              <a:t> </a:t>
            </a:r>
            <a:r>
              <a:rPr lang="en-US" dirty="0" err="1"/>
              <a:t>alan</a:t>
            </a:r>
            <a:r>
              <a:rPr lang="en-US" dirty="0"/>
              <a:t> “</a:t>
            </a:r>
            <a:r>
              <a:rPr lang="en-US" dirty="0" err="1"/>
              <a:t>Temaslı</a:t>
            </a:r>
            <a:r>
              <a:rPr lang="en-US" dirty="0"/>
              <a:t> </a:t>
            </a:r>
            <a:r>
              <a:rPr lang="en-US" dirty="0" err="1"/>
              <a:t>izlem</a:t>
            </a:r>
            <a:r>
              <a:rPr lang="en-US" dirty="0"/>
              <a:t> </a:t>
            </a:r>
            <a:r>
              <a:rPr lang="en-US" dirty="0" err="1"/>
              <a:t>formu</a:t>
            </a:r>
            <a:r>
              <a:rPr lang="en-US" dirty="0"/>
              <a:t>” </a:t>
            </a:r>
            <a:r>
              <a:rPr lang="en-US" dirty="0" err="1"/>
              <a:t>vakanın</a:t>
            </a:r>
            <a:r>
              <a:rPr lang="en-US" dirty="0"/>
              <a:t> her </a:t>
            </a:r>
            <a:r>
              <a:rPr lang="en-US" dirty="0" err="1"/>
              <a:t>bir</a:t>
            </a:r>
            <a:r>
              <a:rPr lang="en-US" dirty="0"/>
              <a:t> </a:t>
            </a:r>
            <a:r>
              <a:rPr lang="en-US" dirty="0" err="1"/>
              <a:t>temaslısı</a:t>
            </a:r>
            <a:r>
              <a:rPr lang="en-US" dirty="0"/>
              <a:t> </a:t>
            </a:r>
            <a:r>
              <a:rPr lang="en-US" dirty="0" err="1"/>
              <a:t>için</a:t>
            </a:r>
            <a:r>
              <a:rPr lang="en-US" dirty="0"/>
              <a:t> </a:t>
            </a:r>
            <a:r>
              <a:rPr lang="en-US" dirty="0" err="1"/>
              <a:t>ayrı</a:t>
            </a:r>
            <a:r>
              <a:rPr lang="en-US" dirty="0"/>
              <a:t> </a:t>
            </a:r>
            <a:r>
              <a:rPr lang="en-US" dirty="0" err="1"/>
              <a:t>ayrı</a:t>
            </a:r>
            <a:r>
              <a:rPr lang="en-US" dirty="0"/>
              <a:t> </a:t>
            </a:r>
            <a:r>
              <a:rPr lang="en-US" dirty="0" err="1"/>
              <a:t>doldurulur</a:t>
            </a:r>
            <a:r>
              <a:rPr lang="en-US" dirty="0"/>
              <a:t>.</a:t>
            </a:r>
            <a:endParaRPr lang="tr-TR" dirty="0"/>
          </a:p>
          <a:p>
            <a:pPr lvl="0"/>
            <a:endParaRPr lang="tr-TR" dirty="0"/>
          </a:p>
          <a:p>
            <a:pPr lvl="0"/>
            <a:r>
              <a:rPr lang="en-US" dirty="0" err="1"/>
              <a:t>Belirlenen</a:t>
            </a:r>
            <a:r>
              <a:rPr lang="en-US" dirty="0"/>
              <a:t> </a:t>
            </a:r>
            <a:r>
              <a:rPr lang="en-US" dirty="0" err="1"/>
              <a:t>temaslıların</a:t>
            </a:r>
            <a:r>
              <a:rPr lang="en-US" dirty="0"/>
              <a:t> </a:t>
            </a:r>
            <a:r>
              <a:rPr lang="en-US" dirty="0" err="1"/>
              <a:t>başka</a:t>
            </a:r>
            <a:r>
              <a:rPr lang="en-US" dirty="0"/>
              <a:t> </a:t>
            </a:r>
            <a:r>
              <a:rPr lang="en-US" dirty="0" err="1"/>
              <a:t>bir</a:t>
            </a:r>
            <a:r>
              <a:rPr lang="en-US" dirty="0"/>
              <a:t> </a:t>
            </a:r>
            <a:r>
              <a:rPr lang="en-US" dirty="0" err="1"/>
              <a:t>nedenle</a:t>
            </a:r>
            <a:r>
              <a:rPr lang="en-US" dirty="0"/>
              <a:t> </a:t>
            </a:r>
            <a:r>
              <a:rPr lang="en-US" dirty="0" err="1"/>
              <a:t>hastaneye</a:t>
            </a:r>
            <a:r>
              <a:rPr lang="en-US" dirty="0"/>
              <a:t> </a:t>
            </a:r>
            <a:r>
              <a:rPr lang="en-US" dirty="0" err="1"/>
              <a:t>yatışı</a:t>
            </a:r>
            <a:r>
              <a:rPr lang="en-US" dirty="0"/>
              <a:t> </a:t>
            </a:r>
            <a:r>
              <a:rPr lang="en-US" dirty="0" err="1"/>
              <a:t>gerekmiyorsa</a:t>
            </a:r>
            <a:r>
              <a:rPr lang="en-US" dirty="0"/>
              <a:t> 14 </a:t>
            </a:r>
            <a:r>
              <a:rPr lang="en-US" dirty="0" err="1"/>
              <a:t>gün</a:t>
            </a:r>
            <a:r>
              <a:rPr lang="en-US" dirty="0"/>
              <a:t> </a:t>
            </a:r>
            <a:r>
              <a:rPr lang="en-US" dirty="0" err="1"/>
              <a:t>boyunca</a:t>
            </a:r>
            <a:r>
              <a:rPr lang="en-US" dirty="0"/>
              <a:t> </a:t>
            </a:r>
            <a:r>
              <a:rPr lang="en-US" dirty="0" err="1"/>
              <a:t>mümkün</a:t>
            </a:r>
            <a:r>
              <a:rPr lang="en-US" dirty="0"/>
              <a:t> </a:t>
            </a:r>
            <a:r>
              <a:rPr lang="en-US" dirty="0" err="1"/>
              <a:t>olduğu</a:t>
            </a:r>
            <a:r>
              <a:rPr lang="en-US" dirty="0"/>
              <a:t> </a:t>
            </a:r>
            <a:r>
              <a:rPr lang="en-US" dirty="0" err="1"/>
              <a:t>kadar</a:t>
            </a:r>
            <a:r>
              <a:rPr lang="en-US" dirty="0"/>
              <a:t> </a:t>
            </a:r>
            <a:r>
              <a:rPr lang="en-US" dirty="0" err="1"/>
              <a:t>evde</a:t>
            </a:r>
            <a:r>
              <a:rPr lang="en-US" dirty="0"/>
              <a:t> </a:t>
            </a:r>
            <a:r>
              <a:rPr lang="en-US" dirty="0" err="1"/>
              <a:t>kalması</a:t>
            </a:r>
            <a:r>
              <a:rPr lang="en-US" dirty="0"/>
              <a:t> </a:t>
            </a:r>
            <a:r>
              <a:rPr lang="en-US" dirty="0" err="1"/>
              <a:t>ve</a:t>
            </a:r>
            <a:r>
              <a:rPr lang="en-US" dirty="0"/>
              <a:t> </a:t>
            </a:r>
            <a:r>
              <a:rPr lang="en-US" dirty="0" err="1"/>
              <a:t>toplu</a:t>
            </a:r>
            <a:r>
              <a:rPr lang="en-US" dirty="0"/>
              <a:t> </a:t>
            </a:r>
            <a:r>
              <a:rPr lang="en-US" dirty="0" err="1"/>
              <a:t>alanlardan</a:t>
            </a:r>
            <a:r>
              <a:rPr lang="en-US" dirty="0"/>
              <a:t> </a:t>
            </a:r>
            <a:r>
              <a:rPr lang="en-US" dirty="0" err="1"/>
              <a:t>uzak</a:t>
            </a:r>
            <a:r>
              <a:rPr lang="en-US" dirty="0"/>
              <a:t> </a:t>
            </a:r>
            <a:r>
              <a:rPr lang="en-US" dirty="0" err="1"/>
              <a:t>durması</a:t>
            </a:r>
            <a:r>
              <a:rPr lang="en-US" dirty="0"/>
              <a:t> </a:t>
            </a:r>
            <a:r>
              <a:rPr lang="en-US" dirty="0" err="1"/>
              <a:t>istenir</a:t>
            </a:r>
            <a:r>
              <a:rPr lang="en-US" dirty="0"/>
              <a:t>. </a:t>
            </a:r>
            <a:r>
              <a:rPr lang="en-US" dirty="0" err="1"/>
              <a:t>Toplu</a:t>
            </a:r>
            <a:r>
              <a:rPr lang="en-US" dirty="0"/>
              <a:t> </a:t>
            </a:r>
            <a:r>
              <a:rPr lang="en-US" dirty="0" err="1"/>
              <a:t>alanlara</a:t>
            </a:r>
            <a:r>
              <a:rPr lang="en-US" dirty="0"/>
              <a:t> </a:t>
            </a:r>
            <a:r>
              <a:rPr lang="en-US" dirty="0" err="1"/>
              <a:t>gitmesinin</a:t>
            </a:r>
            <a:r>
              <a:rPr lang="en-US" dirty="0"/>
              <a:t> </a:t>
            </a:r>
            <a:r>
              <a:rPr lang="en-US" dirty="0" err="1"/>
              <a:t>zorunlu</a:t>
            </a:r>
            <a:r>
              <a:rPr lang="en-US" dirty="0"/>
              <a:t> </a:t>
            </a:r>
            <a:r>
              <a:rPr lang="en-US" dirty="0" err="1"/>
              <a:t>olduğu</a:t>
            </a:r>
            <a:r>
              <a:rPr lang="en-US" dirty="0"/>
              <a:t> </a:t>
            </a:r>
            <a:r>
              <a:rPr lang="en-US" dirty="0" err="1"/>
              <a:t>hallerde</a:t>
            </a:r>
            <a:r>
              <a:rPr lang="en-US" dirty="0"/>
              <a:t> </a:t>
            </a:r>
            <a:r>
              <a:rPr lang="en-US" dirty="0" err="1"/>
              <a:t>ise</a:t>
            </a:r>
            <a:r>
              <a:rPr lang="en-US" dirty="0"/>
              <a:t> </a:t>
            </a:r>
            <a:r>
              <a:rPr lang="en-US" dirty="0" err="1"/>
              <a:t>tıbbi</a:t>
            </a:r>
            <a:r>
              <a:rPr lang="en-US" dirty="0"/>
              <a:t> </a:t>
            </a:r>
            <a:r>
              <a:rPr lang="en-US" dirty="0" err="1"/>
              <a:t>maske</a:t>
            </a:r>
            <a:r>
              <a:rPr lang="en-US" dirty="0"/>
              <a:t> </a:t>
            </a:r>
            <a:r>
              <a:rPr lang="en-US" dirty="0" err="1"/>
              <a:t>takması</a:t>
            </a:r>
            <a:r>
              <a:rPr lang="en-US" dirty="0"/>
              <a:t> </a:t>
            </a:r>
            <a:r>
              <a:rPr lang="en-US" dirty="0" err="1"/>
              <a:t>istenir</a:t>
            </a:r>
            <a:r>
              <a:rPr lang="en-US" dirty="0"/>
              <a:t>.</a:t>
            </a:r>
            <a:endParaRPr lang="tr-TR" dirty="0"/>
          </a:p>
          <a:p>
            <a:pPr lvl="0"/>
            <a:endParaRPr lang="tr-TR" dirty="0"/>
          </a:p>
          <a:p>
            <a:pPr lvl="0"/>
            <a:r>
              <a:rPr lang="en-US" dirty="0" err="1"/>
              <a:t>Semptom</a:t>
            </a:r>
            <a:r>
              <a:rPr lang="en-US" dirty="0"/>
              <a:t> </a:t>
            </a:r>
            <a:r>
              <a:rPr lang="en-US" dirty="0" err="1"/>
              <a:t>gelişmesi</a:t>
            </a:r>
            <a:r>
              <a:rPr lang="en-US" dirty="0"/>
              <a:t> </a:t>
            </a:r>
            <a:r>
              <a:rPr lang="en-US" dirty="0" err="1"/>
              <a:t>durumunda</a:t>
            </a:r>
            <a:r>
              <a:rPr lang="en-US" dirty="0"/>
              <a:t> </a:t>
            </a:r>
            <a:r>
              <a:rPr lang="en-US" dirty="0" err="1"/>
              <a:t>Olası</a:t>
            </a:r>
            <a:r>
              <a:rPr lang="en-US" dirty="0"/>
              <a:t> </a:t>
            </a:r>
            <a:r>
              <a:rPr lang="en-US" dirty="0" err="1"/>
              <a:t>Vaka</a:t>
            </a:r>
            <a:r>
              <a:rPr lang="en-US" dirty="0"/>
              <a:t> </a:t>
            </a:r>
            <a:r>
              <a:rPr lang="en-US" dirty="0" err="1"/>
              <a:t>Algoritmasına</a:t>
            </a:r>
            <a:r>
              <a:rPr lang="en-US" dirty="0"/>
              <a:t> </a:t>
            </a:r>
            <a:r>
              <a:rPr lang="en-US" dirty="0" err="1"/>
              <a:t>uygun</a:t>
            </a:r>
            <a:r>
              <a:rPr lang="en-US" dirty="0"/>
              <a:t> </a:t>
            </a:r>
            <a:r>
              <a:rPr lang="en-US" dirty="0" err="1"/>
              <a:t>olarak</a:t>
            </a:r>
            <a:r>
              <a:rPr lang="en-US" dirty="0"/>
              <a:t> </a:t>
            </a:r>
            <a:r>
              <a:rPr lang="en-US" dirty="0" err="1"/>
              <a:t>hareket</a:t>
            </a:r>
            <a:r>
              <a:rPr lang="en-US" dirty="0"/>
              <a:t> </a:t>
            </a:r>
            <a:r>
              <a:rPr lang="en-US" dirty="0" err="1"/>
              <a:t>edilir</a:t>
            </a:r>
            <a:r>
              <a:rPr lang="en-US" dirty="0"/>
              <a:t>.  </a:t>
            </a:r>
            <a:endParaRPr lang="tr-TR" dirty="0"/>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 İl Sağlık Müdürlüğü</a:t>
            </a:r>
          </a:p>
        </p:txBody>
      </p:sp>
    </p:spTree>
    <p:extLst>
      <p:ext uri="{BB962C8B-B14F-4D97-AF65-F5344CB8AC3E}">
        <p14:creationId xmlns:p14="http://schemas.microsoft.com/office/powerpoint/2010/main" val="3058874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85862" y="1351483"/>
            <a:ext cx="10035539" cy="5020742"/>
          </a:xfrm>
        </p:spPr>
        <p:txBody>
          <a:bodyPr>
            <a:normAutofit/>
          </a:bodyPr>
          <a:lstStyle/>
          <a:p>
            <a:pPr marL="0" indent="0">
              <a:lnSpc>
                <a:spcPct val="110000"/>
              </a:lnSpc>
              <a:spcBef>
                <a:spcPts val="1200"/>
              </a:spcBef>
              <a:buNone/>
            </a:pPr>
            <a:r>
              <a:rPr lang="tr-TR" dirty="0"/>
              <a:t>COVID-19</a:t>
            </a:r>
            <a:r>
              <a:rPr lang="tr-TR" dirty="0">
                <a:latin typeface="+mn-lt"/>
              </a:rPr>
              <a:t> enfeksiyonu için doğrulama sürecindeki vakalar ile yakın temas edenler, </a:t>
            </a:r>
          </a:p>
          <a:p>
            <a:pPr>
              <a:lnSpc>
                <a:spcPct val="110000"/>
              </a:lnSpc>
              <a:spcBef>
                <a:spcPts val="1200"/>
              </a:spcBef>
              <a:buFont typeface="Wingdings" panose="05000000000000000000" pitchFamily="2" charset="2"/>
              <a:buChar char="Ø"/>
            </a:pPr>
            <a:r>
              <a:rPr lang="tr-TR" dirty="0">
                <a:latin typeface="+mn-lt"/>
              </a:rPr>
              <a:t> Temas ettiği olası vakanın numune sonucu;</a:t>
            </a:r>
          </a:p>
          <a:p>
            <a:pPr lvl="1">
              <a:lnSpc>
                <a:spcPct val="110000"/>
              </a:lnSpc>
              <a:spcBef>
                <a:spcPts val="1200"/>
              </a:spcBef>
            </a:pPr>
            <a:r>
              <a:rPr lang="tr-TR" dirty="0"/>
              <a:t>N</a:t>
            </a:r>
            <a:r>
              <a:rPr lang="tr-TR" dirty="0">
                <a:latin typeface="+mn-lt"/>
              </a:rPr>
              <a:t>egatif ise izlem sonlandırılır</a:t>
            </a:r>
          </a:p>
          <a:p>
            <a:pPr lvl="1">
              <a:lnSpc>
                <a:spcPct val="110000"/>
              </a:lnSpc>
              <a:spcBef>
                <a:spcPts val="1200"/>
              </a:spcBef>
            </a:pPr>
            <a:r>
              <a:rPr lang="tr-TR" dirty="0"/>
              <a:t>P</a:t>
            </a:r>
            <a:r>
              <a:rPr lang="tr-TR" dirty="0">
                <a:latin typeface="+mn-lt"/>
              </a:rPr>
              <a:t>ozitif gelirse izleme 14. güne kadar devam edilir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Takibi </a:t>
            </a:r>
          </a:p>
        </p:txBody>
      </p:sp>
    </p:spTree>
    <p:extLst>
      <p:ext uri="{BB962C8B-B14F-4D97-AF65-F5344CB8AC3E}">
        <p14:creationId xmlns:p14="http://schemas.microsoft.com/office/powerpoint/2010/main" val="3164724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B250C84A-5407-4FCF-877E-8108450B315D}"/>
              </a:ext>
            </a:extLst>
          </p:cNvPr>
          <p:cNvSpPr/>
          <p:nvPr/>
        </p:nvSpPr>
        <p:spPr>
          <a:xfrm>
            <a:off x="2136422" y="2935843"/>
            <a:ext cx="7919156" cy="1323439"/>
          </a:xfrm>
          <a:prstGeom prst="rect">
            <a:avLst/>
          </a:prstGeom>
        </p:spPr>
        <p:txBody>
          <a:bodyPr wrap="none">
            <a:spAutoFit/>
          </a:bodyPr>
          <a:lstStyle/>
          <a:p>
            <a:pPr algn="ctr"/>
            <a:r>
              <a:rPr lang="en-US" sz="4000" b="1" dirty="0">
                <a:latin typeface="+mj-lt"/>
                <a:ea typeface="Times New Roman" panose="02020603050405020304" pitchFamily="18" charset="0"/>
              </a:rPr>
              <a:t>ENFEKSİYON KONTROLÜ VE </a:t>
            </a:r>
            <a:r>
              <a:rPr lang="tr-TR" sz="4000" b="1" dirty="0">
                <a:latin typeface="+mj-lt"/>
                <a:ea typeface="Times New Roman" panose="02020603050405020304" pitchFamily="18" charset="0"/>
              </a:rPr>
              <a:t/>
            </a:r>
            <a:br>
              <a:rPr lang="tr-TR" sz="4000" b="1" dirty="0">
                <a:latin typeface="+mj-lt"/>
                <a:ea typeface="Times New Roman" panose="02020603050405020304" pitchFamily="18" charset="0"/>
              </a:rPr>
            </a:br>
            <a:r>
              <a:rPr lang="en-US" sz="4000" b="1" dirty="0">
                <a:latin typeface="+mj-lt"/>
                <a:ea typeface="Times New Roman" panose="02020603050405020304" pitchFamily="18" charset="0"/>
              </a:rPr>
              <a:t>İZOLASYON</a:t>
            </a:r>
            <a:endParaRPr lang="tr-TR" sz="4000" b="1" dirty="0">
              <a:latin typeface="+mj-lt"/>
            </a:endParaRPr>
          </a:p>
        </p:txBody>
      </p:sp>
    </p:spTree>
    <p:extLst>
      <p:ext uri="{BB962C8B-B14F-4D97-AF65-F5344CB8AC3E}">
        <p14:creationId xmlns:p14="http://schemas.microsoft.com/office/powerpoint/2010/main" val="358670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38723" y="1417631"/>
            <a:ext cx="7130242" cy="4571999"/>
          </a:xfrm>
        </p:spPr>
        <p:txBody>
          <a:bodyPr>
            <a:normAutofit/>
          </a:bodyPr>
          <a:lstStyle/>
          <a:p>
            <a:r>
              <a:rPr lang="tr-TR" sz="2400" dirty="0">
                <a:latin typeface="+mn-lt"/>
              </a:rPr>
              <a:t>Soğuk algınlığına neden olan </a:t>
            </a:r>
            <a:r>
              <a:rPr lang="tr-TR" sz="2400" dirty="0" err="1">
                <a:latin typeface="+mn-lt"/>
              </a:rPr>
              <a:t>coronavirusler</a:t>
            </a:r>
            <a:r>
              <a:rPr lang="tr-TR" sz="2400" dirty="0">
                <a:latin typeface="+mn-lt"/>
              </a:rPr>
              <a:t>: Her yıl genellikle mevsimsel grip döneminde</a:t>
            </a:r>
          </a:p>
          <a:p>
            <a:pPr lvl="1"/>
            <a:r>
              <a:rPr lang="tr-TR" sz="2200" dirty="0">
                <a:latin typeface="+mn-lt"/>
              </a:rPr>
              <a:t>HCoV-229E </a:t>
            </a:r>
          </a:p>
          <a:p>
            <a:pPr lvl="1"/>
            <a:r>
              <a:rPr lang="tr-TR" sz="2200" dirty="0">
                <a:latin typeface="+mn-lt"/>
              </a:rPr>
              <a:t>HCoV-OC43 </a:t>
            </a:r>
          </a:p>
          <a:p>
            <a:pPr lvl="1"/>
            <a:r>
              <a:rPr lang="tr-TR" sz="2200" dirty="0">
                <a:latin typeface="+mn-lt"/>
              </a:rPr>
              <a:t>HCoV-NL63 </a:t>
            </a:r>
          </a:p>
          <a:p>
            <a:pPr lvl="1"/>
            <a:r>
              <a:rPr lang="tr-TR" sz="2200" dirty="0">
                <a:latin typeface="+mn-lt"/>
              </a:rPr>
              <a:t>HKU1-CoV</a:t>
            </a:r>
          </a:p>
          <a:p>
            <a:r>
              <a:rPr lang="tr-TR" sz="2400" dirty="0">
                <a:latin typeface="+mn-lt"/>
              </a:rPr>
              <a:t>Ağır Akut Solunum Sendromuna neden olan: SARS-</a:t>
            </a:r>
            <a:r>
              <a:rPr lang="tr-TR" sz="2400" dirty="0" err="1">
                <a:latin typeface="+mn-lt"/>
              </a:rPr>
              <a:t>CoV</a:t>
            </a:r>
            <a:endParaRPr lang="tr-TR" sz="2400" dirty="0">
              <a:latin typeface="+mn-lt"/>
            </a:endParaRPr>
          </a:p>
          <a:p>
            <a:r>
              <a:rPr lang="tr-TR" sz="2400" dirty="0">
                <a:latin typeface="+mn-lt"/>
              </a:rPr>
              <a:t>Orta Doğu Solunum Sendromuna neden olan: MERS-</a:t>
            </a:r>
            <a:r>
              <a:rPr lang="tr-TR" sz="2400" dirty="0" err="1">
                <a:latin typeface="+mn-lt"/>
              </a:rPr>
              <a:t>CoV</a:t>
            </a:r>
            <a:endParaRPr lang="tr-TR" sz="2400" dirty="0">
              <a:latin typeface="+mn-lt"/>
            </a:endParaRPr>
          </a:p>
        </p:txBody>
      </p:sp>
      <p:pic>
        <p:nvPicPr>
          <p:cNvPr id="5" name="Resim 4" descr="GISAID, The Chinese Center for Disease Control and Prevention, Chinese Academy of Science, Chinese Academy of Medical Science, EpiFlu Databas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737020" y="1493734"/>
            <a:ext cx="2927545" cy="2335316"/>
          </a:xfrm>
          <a:prstGeom prst="rect">
            <a:avLst/>
          </a:prstGeom>
          <a:noFill/>
          <a:ln>
            <a:noFill/>
          </a:ln>
        </p:spPr>
      </p:pic>
      <p:sp>
        <p:nvSpPr>
          <p:cNvPr id="6" name="Unvan 1">
            <a:extLst>
              <a:ext uri="{FF2B5EF4-FFF2-40B4-BE49-F238E27FC236}">
                <a16:creationId xmlns:a16="http://schemas.microsoft.com/office/drawing/2014/main" id="{3642679C-678F-44ED-8363-B356DB092E38}"/>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Coronavirusler</a:t>
            </a:r>
            <a:endParaRPr lang="tr-TR" sz="3200" dirty="0">
              <a:solidFill>
                <a:schemeClr val="bg1"/>
              </a:solidFill>
              <a:latin typeface="+mj-lt"/>
            </a:endParaRPr>
          </a:p>
        </p:txBody>
      </p:sp>
    </p:spTree>
    <p:extLst>
      <p:ext uri="{BB962C8B-B14F-4D97-AF65-F5344CB8AC3E}">
        <p14:creationId xmlns:p14="http://schemas.microsoft.com/office/powerpoint/2010/main" val="2537299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71600"/>
            <a:ext cx="9445658" cy="5086350"/>
          </a:xfrm>
        </p:spPr>
        <p:txBody>
          <a:bodyPr>
            <a:normAutofit/>
          </a:bodyPr>
          <a:lstStyle/>
          <a:p>
            <a:pPr marL="457200" lvl="1" indent="0" algn="ctr">
              <a:lnSpc>
                <a:spcPct val="100000"/>
              </a:lnSpc>
              <a:spcBef>
                <a:spcPts val="1200"/>
              </a:spcBef>
              <a:buNone/>
            </a:pPr>
            <a:r>
              <a:rPr lang="en-US" dirty="0" err="1"/>
              <a:t>Bugün</a:t>
            </a:r>
            <a:r>
              <a:rPr lang="en-US" dirty="0"/>
              <a:t> </a:t>
            </a:r>
            <a:r>
              <a:rPr lang="en-US" dirty="0" err="1"/>
              <a:t>için</a:t>
            </a:r>
            <a:r>
              <a:rPr lang="en-US" dirty="0"/>
              <a:t> </a:t>
            </a:r>
            <a:r>
              <a:rPr lang="en-US" dirty="0" err="1"/>
              <a:t>virüs</a:t>
            </a:r>
            <a:r>
              <a:rPr lang="en-US" dirty="0"/>
              <a:t> </a:t>
            </a:r>
            <a:r>
              <a:rPr lang="en-US" dirty="0" err="1"/>
              <a:t>atılım</a:t>
            </a:r>
            <a:r>
              <a:rPr lang="en-US" dirty="0"/>
              <a:t> </a:t>
            </a:r>
            <a:r>
              <a:rPr lang="en-US" dirty="0" err="1"/>
              <a:t>süresi</a:t>
            </a:r>
            <a:r>
              <a:rPr lang="en-US" dirty="0"/>
              <a:t> </a:t>
            </a:r>
            <a:r>
              <a:rPr lang="en-US" dirty="0" err="1"/>
              <a:t>ve</a:t>
            </a:r>
            <a:r>
              <a:rPr lang="en-US" dirty="0"/>
              <a:t> </a:t>
            </a:r>
            <a:r>
              <a:rPr lang="en-US" dirty="0" err="1"/>
              <a:t>bulaştırıcılık</a:t>
            </a:r>
            <a:r>
              <a:rPr lang="en-US" dirty="0"/>
              <a:t> </a:t>
            </a:r>
            <a:r>
              <a:rPr lang="en-US" dirty="0" err="1"/>
              <a:t>süresi</a:t>
            </a:r>
            <a:r>
              <a:rPr lang="en-US" dirty="0"/>
              <a:t> </a:t>
            </a:r>
            <a:r>
              <a:rPr lang="en-US" dirty="0" err="1"/>
              <a:t>bilinmediği</a:t>
            </a:r>
            <a:r>
              <a:rPr lang="en-US" dirty="0"/>
              <a:t> </a:t>
            </a:r>
            <a:r>
              <a:rPr lang="en-US" dirty="0" err="1"/>
              <a:t>için</a:t>
            </a:r>
            <a:r>
              <a:rPr lang="en-US" dirty="0"/>
              <a:t>, </a:t>
            </a:r>
            <a:endParaRPr lang="tr-TR" dirty="0"/>
          </a:p>
          <a:p>
            <a:pPr marL="457200" lvl="1" indent="0" algn="ctr">
              <a:lnSpc>
                <a:spcPct val="100000"/>
              </a:lnSpc>
              <a:spcBef>
                <a:spcPts val="1200"/>
              </a:spcBef>
              <a:buNone/>
            </a:pPr>
            <a:r>
              <a:rPr lang="en-US" sz="2600" b="1" dirty="0" err="1"/>
              <a:t>hastanın</a:t>
            </a:r>
            <a:r>
              <a:rPr lang="en-US" sz="2600" b="1" dirty="0"/>
              <a:t> </a:t>
            </a:r>
            <a:r>
              <a:rPr lang="en-US" sz="2600" b="1" dirty="0" err="1"/>
              <a:t>sağlık</a:t>
            </a:r>
            <a:r>
              <a:rPr lang="en-US" sz="2600" b="1" dirty="0"/>
              <a:t> </a:t>
            </a:r>
            <a:r>
              <a:rPr lang="en-US" sz="2600" b="1" dirty="0" err="1"/>
              <a:t>kuruluşunda</a:t>
            </a:r>
            <a:r>
              <a:rPr lang="en-US" sz="2600" b="1" dirty="0"/>
              <a:t> </a:t>
            </a:r>
            <a:r>
              <a:rPr lang="en-US" sz="2600" b="1" dirty="0" err="1"/>
              <a:t>bulunduğu</a:t>
            </a:r>
            <a:r>
              <a:rPr lang="en-US" sz="2600" b="1" dirty="0"/>
              <a:t> </a:t>
            </a:r>
            <a:r>
              <a:rPr lang="en-US" sz="2600" b="1" dirty="0" err="1"/>
              <a:t>süre</a:t>
            </a:r>
            <a:r>
              <a:rPr lang="en-US" sz="2600" b="1" dirty="0"/>
              <a:t> </a:t>
            </a:r>
            <a:r>
              <a:rPr lang="en-US" sz="2600" b="1" dirty="0" err="1"/>
              <a:t>boyunca</a:t>
            </a:r>
            <a:r>
              <a:rPr lang="en-US" sz="2600" b="1" dirty="0"/>
              <a:t> </a:t>
            </a:r>
            <a:r>
              <a:rPr lang="en-US" sz="2600" b="1" dirty="0" err="1"/>
              <a:t>izolasyon</a:t>
            </a:r>
            <a:r>
              <a:rPr lang="en-US" sz="2600" b="1" dirty="0"/>
              <a:t> </a:t>
            </a:r>
            <a:r>
              <a:rPr lang="en-US" sz="2600" b="1" dirty="0" err="1"/>
              <a:t>önlemlerine</a:t>
            </a:r>
            <a:r>
              <a:rPr lang="en-US" sz="2600" b="1" dirty="0"/>
              <a:t> </a:t>
            </a:r>
            <a:r>
              <a:rPr lang="tr-TR" sz="2600" b="1" dirty="0">
                <a:latin typeface="+mn-lt"/>
              </a:rPr>
              <a:t>devam edilmeli,</a:t>
            </a:r>
          </a:p>
          <a:p>
            <a:pPr marL="457200" lvl="1" indent="0" algn="ctr">
              <a:lnSpc>
                <a:spcPct val="100000"/>
              </a:lnSpc>
              <a:spcBef>
                <a:spcPts val="1200"/>
              </a:spcBef>
              <a:buNone/>
            </a:pPr>
            <a:endParaRPr lang="tr-TR" dirty="0">
              <a:latin typeface="+mn-lt"/>
            </a:endParaRPr>
          </a:p>
          <a:p>
            <a:pPr marL="0" indent="0" algn="ctr">
              <a:lnSpc>
                <a:spcPct val="100000"/>
              </a:lnSpc>
              <a:spcBef>
                <a:spcPts val="1200"/>
              </a:spcBef>
              <a:buNone/>
            </a:pPr>
            <a:r>
              <a:rPr lang="tr-TR" b="1" dirty="0">
                <a:latin typeface="+mn-lt"/>
              </a:rPr>
              <a:t>COVID-19</a:t>
            </a:r>
            <a:r>
              <a:rPr lang="tr-TR" dirty="0"/>
              <a:t> </a:t>
            </a:r>
            <a:r>
              <a:rPr lang="tr-TR" b="1" dirty="0">
                <a:latin typeface="+mn-lt"/>
              </a:rPr>
              <a:t>varlığı düşünülen vakalara </a:t>
            </a:r>
          </a:p>
          <a:p>
            <a:pPr marL="457200" lvl="1" indent="0" algn="ctr">
              <a:lnSpc>
                <a:spcPct val="100000"/>
              </a:lnSpc>
              <a:spcBef>
                <a:spcPts val="1200"/>
              </a:spcBef>
              <a:buNone/>
            </a:pPr>
            <a:r>
              <a:rPr lang="tr-TR" sz="2600" b="1" dirty="0">
                <a:latin typeface="+mn-lt"/>
              </a:rPr>
              <a:t>Standart, temas ve damlacık izolasyonu </a:t>
            </a:r>
            <a:r>
              <a:rPr lang="tr-TR" sz="2600" dirty="0">
                <a:latin typeface="+mn-lt"/>
              </a:rPr>
              <a:t>önlemleri alınmalı</a:t>
            </a:r>
          </a:p>
          <a:p>
            <a:pPr algn="ctr">
              <a:lnSpc>
                <a:spcPct val="100000"/>
              </a:lnSpc>
              <a:spcBef>
                <a:spcPts val="1200"/>
              </a:spcBef>
            </a:pPr>
            <a:endParaRPr lang="tr-TR" dirty="0">
              <a:latin typeface="+mn-lt"/>
            </a:endParaRPr>
          </a:p>
        </p:txBody>
      </p:sp>
    </p:spTree>
    <p:extLst>
      <p:ext uri="{BB962C8B-B14F-4D97-AF65-F5344CB8AC3E}">
        <p14:creationId xmlns:p14="http://schemas.microsoft.com/office/powerpoint/2010/main" val="366885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98041"/>
            <a:ext cx="9726134" cy="5030267"/>
          </a:xfrm>
        </p:spPr>
        <p:txBody>
          <a:bodyPr>
            <a:normAutofit lnSpcReduction="10000"/>
          </a:bodyPr>
          <a:lstStyle/>
          <a:p>
            <a:pPr>
              <a:lnSpc>
                <a:spcPct val="100000"/>
              </a:lnSpc>
              <a:spcBef>
                <a:spcPts val="1200"/>
              </a:spcBef>
            </a:pPr>
            <a:r>
              <a:rPr lang="tr-TR" b="1" dirty="0">
                <a:latin typeface="+mn-lt"/>
              </a:rPr>
              <a:t>COVID-19 tanısı almış kişiler mekanik solunum desteği sağlayabilecek </a:t>
            </a:r>
            <a:r>
              <a:rPr lang="tr-TR" b="1" dirty="0" err="1">
                <a:latin typeface="+mn-lt"/>
              </a:rPr>
              <a:t>multidisipliner</a:t>
            </a:r>
            <a:r>
              <a:rPr lang="tr-TR" b="1" dirty="0">
                <a:latin typeface="+mn-lt"/>
              </a:rPr>
              <a:t> hastanelerde takip ve tedavi edilebilirler</a:t>
            </a:r>
          </a:p>
          <a:p>
            <a:pPr>
              <a:lnSpc>
                <a:spcPct val="100000"/>
              </a:lnSpc>
              <a:spcBef>
                <a:spcPts val="1200"/>
              </a:spcBef>
            </a:pPr>
            <a:r>
              <a:rPr lang="tr-TR" dirty="0">
                <a:latin typeface="+mn-lt"/>
              </a:rPr>
              <a:t>Ancak hastalığın yayılımının kontrol altında tutulabilmesi için aynı ilde belirlenen hastane bulunması halinde ve hastane şartları uygun ise, belirlenen hastane tercih edilir</a:t>
            </a:r>
          </a:p>
          <a:p>
            <a:pPr>
              <a:lnSpc>
                <a:spcPct val="100000"/>
              </a:lnSpc>
              <a:spcBef>
                <a:spcPts val="1200"/>
              </a:spcBef>
            </a:pPr>
            <a:r>
              <a:rPr lang="tr-TR" dirty="0">
                <a:latin typeface="+mn-lt"/>
              </a:rPr>
              <a:t>Sağlık kuruluşlarında standart enfeksiyondan korunma ve kontrol önlemleri uygulanmalı</a:t>
            </a:r>
          </a:p>
          <a:p>
            <a:pPr>
              <a:lnSpc>
                <a:spcPct val="100000"/>
              </a:lnSpc>
              <a:spcBef>
                <a:spcPts val="1200"/>
              </a:spcBef>
            </a:pPr>
            <a:r>
              <a:rPr lang="tr-TR" dirty="0">
                <a:latin typeface="+mn-lt"/>
              </a:rPr>
              <a:t>Buna ek olarak uygulanacak temas ve damlacık korunma önlemlerinin uygulanmasına hasta taburcu olana kadar devam edilmeli </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Hastaneye Yatış</a:t>
            </a:r>
          </a:p>
        </p:txBody>
      </p:sp>
    </p:spTree>
    <p:extLst>
      <p:ext uri="{BB962C8B-B14F-4D97-AF65-F5344CB8AC3E}">
        <p14:creationId xmlns:p14="http://schemas.microsoft.com/office/powerpoint/2010/main" val="1083417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28890" y="1174982"/>
            <a:ext cx="10876492" cy="3991660"/>
          </a:xfrm>
        </p:spPr>
        <p:txBody>
          <a:bodyPr>
            <a:normAutofit fontScale="62500" lnSpcReduction="20000"/>
          </a:bodyPr>
          <a:lstStyle/>
          <a:p>
            <a:pPr>
              <a:lnSpc>
                <a:spcPct val="100000"/>
              </a:lnSpc>
              <a:spcBef>
                <a:spcPts val="1200"/>
              </a:spcBef>
            </a:pPr>
            <a:r>
              <a:rPr lang="tr-TR" sz="3500" dirty="0">
                <a:latin typeface="+mn-lt"/>
              </a:rPr>
              <a:t>Eldiven,</a:t>
            </a:r>
          </a:p>
          <a:p>
            <a:pPr>
              <a:lnSpc>
                <a:spcPct val="100000"/>
              </a:lnSpc>
              <a:spcBef>
                <a:spcPts val="1200"/>
              </a:spcBef>
            </a:pPr>
            <a:r>
              <a:rPr lang="tr-TR" sz="3500" dirty="0">
                <a:latin typeface="+mn-lt"/>
              </a:rPr>
              <a:t>Önlük (steril olmayan, tercihen sıvı geçirimsiz ve uzun kollu),</a:t>
            </a:r>
          </a:p>
          <a:p>
            <a:pPr>
              <a:lnSpc>
                <a:spcPct val="100000"/>
              </a:lnSpc>
              <a:spcBef>
                <a:spcPts val="1200"/>
              </a:spcBef>
            </a:pPr>
            <a:r>
              <a:rPr lang="tr-TR" sz="3500" dirty="0">
                <a:latin typeface="+mn-lt"/>
              </a:rPr>
              <a:t>Gözlük / Siperlik   </a:t>
            </a:r>
          </a:p>
          <a:p>
            <a:pPr>
              <a:lnSpc>
                <a:spcPct val="100000"/>
              </a:lnSpc>
              <a:spcBef>
                <a:spcPts val="1200"/>
              </a:spcBef>
            </a:pPr>
            <a:r>
              <a:rPr lang="tr-TR" sz="3500" dirty="0">
                <a:latin typeface="+mn-lt"/>
              </a:rPr>
              <a:t>Sıvı sabun,</a:t>
            </a:r>
          </a:p>
          <a:p>
            <a:pPr>
              <a:lnSpc>
                <a:spcPct val="100000"/>
              </a:lnSpc>
              <a:spcBef>
                <a:spcPts val="1200"/>
              </a:spcBef>
            </a:pPr>
            <a:r>
              <a:rPr lang="tr-TR" sz="3500" dirty="0">
                <a:latin typeface="+mn-lt"/>
              </a:rPr>
              <a:t>Alkol bazlı el antiseptiği, </a:t>
            </a:r>
          </a:p>
          <a:p>
            <a:pPr>
              <a:lnSpc>
                <a:spcPct val="100000"/>
              </a:lnSpc>
              <a:spcBef>
                <a:spcPts val="1200"/>
              </a:spcBef>
            </a:pPr>
            <a:r>
              <a:rPr lang="tr-TR" sz="3500" dirty="0">
                <a:latin typeface="+mn-lt"/>
              </a:rPr>
              <a:t>Tıbbi maske </a:t>
            </a:r>
            <a:r>
              <a:rPr lang="tr-TR" sz="3600" dirty="0"/>
              <a:t>(cerrahi maske),</a:t>
            </a:r>
          </a:p>
          <a:p>
            <a:pPr>
              <a:lnSpc>
                <a:spcPct val="100000"/>
              </a:lnSpc>
              <a:spcBef>
                <a:spcPts val="1200"/>
              </a:spcBef>
            </a:pPr>
            <a:r>
              <a:rPr lang="tr-TR" sz="3500" dirty="0">
                <a:latin typeface="+mn-lt"/>
              </a:rPr>
              <a:t>N95/FFP2 </a:t>
            </a:r>
            <a:r>
              <a:rPr lang="en-US" sz="3500" dirty="0" err="1">
                <a:latin typeface="+mn-lt"/>
              </a:rPr>
              <a:t>veya</a:t>
            </a:r>
            <a:r>
              <a:rPr lang="en-US" sz="3500" dirty="0">
                <a:latin typeface="+mn-lt"/>
              </a:rPr>
              <a:t> N99/FFP3 </a:t>
            </a:r>
            <a:r>
              <a:rPr lang="tr-TR" sz="3500" dirty="0">
                <a:latin typeface="+mn-lt"/>
              </a:rPr>
              <a:t>maske </a:t>
            </a:r>
            <a:r>
              <a:rPr lang="tr-TR" sz="3500" b="1" dirty="0">
                <a:latin typeface="+mn-lt"/>
              </a:rPr>
              <a:t>(Sadece damlacık/</a:t>
            </a:r>
            <a:r>
              <a:rPr lang="tr-TR" sz="3500" b="1" dirty="0" err="1">
                <a:latin typeface="+mn-lt"/>
              </a:rPr>
              <a:t>aerosolizasyona</a:t>
            </a:r>
            <a:r>
              <a:rPr lang="tr-TR" sz="3500" b="1" dirty="0">
                <a:latin typeface="+mn-lt"/>
              </a:rPr>
              <a:t> neden olan işlem sırasında)</a:t>
            </a:r>
            <a:r>
              <a:rPr lang="tr-TR" sz="3500" dirty="0">
                <a:latin typeface="+mn-lt"/>
              </a:rPr>
              <a:t>*,</a:t>
            </a:r>
          </a:p>
          <a:p>
            <a:pPr marL="0" indent="0">
              <a:lnSpc>
                <a:spcPct val="100000"/>
              </a:lnSpc>
              <a:spcBef>
                <a:spcPts val="1800"/>
              </a:spcBef>
              <a:buNone/>
            </a:pPr>
            <a:r>
              <a:rPr lang="tr-TR" sz="3500" dirty="0">
                <a:latin typeface="+mn-lt"/>
              </a:rPr>
              <a:t>yataklı sağlık kurumları tarafından yeterli miktarda hazır bulundurulmalı</a:t>
            </a:r>
          </a:p>
          <a:p>
            <a:pPr>
              <a:lnSpc>
                <a:spcPct val="100000"/>
              </a:lnSpc>
              <a:spcBef>
                <a:spcPts val="1200"/>
              </a:spcBef>
            </a:pPr>
            <a:endParaRPr lang="tr-TR" sz="2800" dirty="0">
              <a:latin typeface="+mn-lt"/>
            </a:endParaRP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4" y="202982"/>
            <a:ext cx="10544227" cy="1032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Kesin/Olası COVID-19 Vakaları ile 1 Metreden Daha Yakın Temas Edecek Personel için Gerekli Kişisel Koruyucu Malzeme </a:t>
            </a:r>
          </a:p>
        </p:txBody>
      </p:sp>
      <p:sp>
        <p:nvSpPr>
          <p:cNvPr id="5" name="Dikdörtgen 4">
            <a:extLst>
              <a:ext uri="{FF2B5EF4-FFF2-40B4-BE49-F238E27FC236}">
                <a16:creationId xmlns:a16="http://schemas.microsoft.com/office/drawing/2014/main" id="{2AB43F23-BB0C-4B9B-A88A-880A2D29DA87}"/>
              </a:ext>
            </a:extLst>
          </p:cNvPr>
          <p:cNvSpPr/>
          <p:nvPr/>
        </p:nvSpPr>
        <p:spPr>
          <a:xfrm>
            <a:off x="892855" y="5106528"/>
            <a:ext cx="10695870" cy="1200329"/>
          </a:xfrm>
          <a:prstGeom prst="rect">
            <a:avLst/>
          </a:prstGeom>
          <a:solidFill>
            <a:srgbClr val="EBD9D9"/>
          </a:solidFill>
        </p:spPr>
        <p:txBody>
          <a:bodyPr wrap="square">
            <a:spAutoFit/>
          </a:bodyPr>
          <a:lstStyle/>
          <a:p>
            <a:pPr algn="ctr"/>
            <a:r>
              <a:rPr lang="en-US" sz="2400" i="1" dirty="0"/>
              <a:t>*</a:t>
            </a:r>
            <a:r>
              <a:rPr lang="en-US" sz="2400" i="1" dirty="0" err="1"/>
              <a:t>Damlacık</a:t>
            </a:r>
            <a:r>
              <a:rPr lang="en-US" sz="2400" i="1" dirty="0"/>
              <a:t>/a</a:t>
            </a:r>
            <a:r>
              <a:rPr lang="tr-TR" sz="2400" i="1" dirty="0"/>
              <a:t>er</a:t>
            </a:r>
            <a:r>
              <a:rPr lang="en-US" sz="2400" i="1" dirty="0" err="1"/>
              <a:t>osolizasyona</a:t>
            </a:r>
            <a:r>
              <a:rPr lang="en-US" sz="2400" i="1" dirty="0"/>
              <a:t> </a:t>
            </a:r>
            <a:r>
              <a:rPr lang="en-US" sz="2400" i="1" dirty="0" err="1"/>
              <a:t>neden</a:t>
            </a:r>
            <a:r>
              <a:rPr lang="en-US" sz="2400" i="1" dirty="0"/>
              <a:t> </a:t>
            </a:r>
            <a:r>
              <a:rPr lang="en-US" sz="2400" i="1" dirty="0" err="1"/>
              <a:t>olan</a:t>
            </a:r>
            <a:r>
              <a:rPr lang="en-US" sz="2400" i="1" dirty="0"/>
              <a:t> </a:t>
            </a:r>
            <a:r>
              <a:rPr lang="en-US" sz="2400" i="1" dirty="0" err="1"/>
              <a:t>işlem</a:t>
            </a:r>
            <a:r>
              <a:rPr lang="en-US" sz="2400" i="1" dirty="0"/>
              <a:t>; </a:t>
            </a:r>
            <a:r>
              <a:rPr lang="tr-TR" sz="2400" i="1" dirty="0"/>
              <a:t/>
            </a:r>
            <a:br>
              <a:rPr lang="tr-TR" sz="2400" i="1" dirty="0"/>
            </a:br>
            <a:r>
              <a:rPr lang="en-US" sz="2400" b="1" i="1" dirty="0" err="1"/>
              <a:t>aspirasyon</a:t>
            </a:r>
            <a:r>
              <a:rPr lang="en-US" sz="2400" b="1" i="1" dirty="0"/>
              <a:t>, </a:t>
            </a:r>
            <a:r>
              <a:rPr lang="en-US" sz="2400" b="1" i="1" dirty="0" err="1"/>
              <a:t>bronkoskopi</a:t>
            </a:r>
            <a:r>
              <a:rPr lang="en-US" sz="2400" b="1" i="1" dirty="0"/>
              <a:t> </a:t>
            </a:r>
            <a:r>
              <a:rPr lang="en-US" sz="2400" b="1" i="1" dirty="0" err="1"/>
              <a:t>ve</a:t>
            </a:r>
            <a:r>
              <a:rPr lang="en-US" sz="2400" b="1" i="1" dirty="0"/>
              <a:t> </a:t>
            </a:r>
            <a:r>
              <a:rPr lang="en-US" sz="2400" b="1" i="1" dirty="0" err="1"/>
              <a:t>bronkoskopik</a:t>
            </a:r>
            <a:r>
              <a:rPr lang="en-US" sz="2400" b="1" i="1" dirty="0"/>
              <a:t> </a:t>
            </a:r>
            <a:r>
              <a:rPr lang="en-US" sz="2400" b="1" i="1" dirty="0" err="1"/>
              <a:t>işlemler</a:t>
            </a:r>
            <a:r>
              <a:rPr lang="en-US" sz="2400" b="1" i="1" dirty="0"/>
              <a:t>, </a:t>
            </a:r>
            <a:r>
              <a:rPr lang="en-US" sz="2400" b="1" i="1" dirty="0" err="1"/>
              <a:t>entubasyon</a:t>
            </a:r>
            <a:r>
              <a:rPr lang="en-US" sz="2400" b="1" i="1" dirty="0"/>
              <a:t>, </a:t>
            </a:r>
            <a:r>
              <a:rPr lang="en-US" sz="2400" b="1" i="1" dirty="0" err="1"/>
              <a:t>solunum</a:t>
            </a:r>
            <a:r>
              <a:rPr lang="en-US" sz="2400" b="1" i="1" dirty="0"/>
              <a:t> </a:t>
            </a:r>
            <a:r>
              <a:rPr lang="en-US" sz="2400" b="1" i="1" dirty="0" err="1"/>
              <a:t>yolu</a:t>
            </a:r>
            <a:r>
              <a:rPr lang="en-US" sz="2400" b="1" i="1" dirty="0"/>
              <a:t> </a:t>
            </a:r>
            <a:r>
              <a:rPr lang="en-US" sz="2400" b="1" i="1" dirty="0" err="1"/>
              <a:t>numunesi</a:t>
            </a:r>
            <a:r>
              <a:rPr lang="en-US" sz="2400" b="1" i="1" dirty="0"/>
              <a:t> </a:t>
            </a:r>
            <a:r>
              <a:rPr lang="en-US" sz="2400" b="1" i="1" dirty="0" err="1"/>
              <a:t>alınması</a:t>
            </a:r>
            <a:endParaRPr lang="tr-TR" sz="2400" b="1" dirty="0"/>
          </a:p>
        </p:txBody>
      </p:sp>
    </p:spTree>
    <p:extLst>
      <p:ext uri="{BB962C8B-B14F-4D97-AF65-F5344CB8AC3E}">
        <p14:creationId xmlns:p14="http://schemas.microsoft.com/office/powerpoint/2010/main" val="8836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7E6D49-E19C-4E67-B7B6-25CFE46B1BAE}"/>
              </a:ext>
            </a:extLst>
          </p:cNvPr>
          <p:cNvSpPr>
            <a:spLocks noGrp="1"/>
          </p:cNvSpPr>
          <p:nvPr>
            <p:ph idx="1"/>
          </p:nvPr>
        </p:nvSpPr>
        <p:spPr/>
        <p:txBody>
          <a:bodyPr>
            <a:noAutofit/>
          </a:bodyPr>
          <a:lstStyle/>
          <a:p>
            <a:pPr marL="0" indent="0">
              <a:lnSpc>
                <a:spcPct val="150000"/>
              </a:lnSpc>
              <a:spcBef>
                <a:spcPts val="1200"/>
              </a:spcBef>
              <a:buNone/>
            </a:pPr>
            <a:r>
              <a:rPr lang="en-US" sz="2400" dirty="0" err="1">
                <a:latin typeface="+mn-lt"/>
              </a:rPr>
              <a:t>Tekrar</a:t>
            </a:r>
            <a:r>
              <a:rPr lang="en-US" sz="2400" dirty="0">
                <a:latin typeface="+mn-lt"/>
              </a:rPr>
              <a:t> </a:t>
            </a:r>
            <a:r>
              <a:rPr lang="en-US" sz="2400" dirty="0" err="1">
                <a:latin typeface="+mn-lt"/>
              </a:rPr>
              <a:t>kullanılabilir</a:t>
            </a:r>
            <a:r>
              <a:rPr lang="en-US" sz="2400" dirty="0">
                <a:latin typeface="+mn-lt"/>
              </a:rPr>
              <a:t> </a:t>
            </a:r>
            <a:r>
              <a:rPr lang="en-US" sz="2400" dirty="0" err="1">
                <a:latin typeface="+mn-lt"/>
              </a:rPr>
              <a:t>özellikteki</a:t>
            </a:r>
            <a:r>
              <a:rPr lang="en-US" sz="2400" dirty="0">
                <a:latin typeface="+mn-lt"/>
              </a:rPr>
              <a:t> </a:t>
            </a:r>
            <a:r>
              <a:rPr lang="en-US" sz="2400" dirty="0" err="1">
                <a:latin typeface="+mn-lt"/>
              </a:rPr>
              <a:t>gözlükler</a:t>
            </a:r>
            <a:r>
              <a:rPr lang="en-US" sz="2400" dirty="0">
                <a:latin typeface="+mn-lt"/>
              </a:rPr>
              <a:t>,</a:t>
            </a:r>
            <a:endParaRPr lang="tr-TR" sz="2400" dirty="0">
              <a:latin typeface="+mn-lt"/>
            </a:endParaRPr>
          </a:p>
          <a:p>
            <a:pPr>
              <a:lnSpc>
                <a:spcPct val="150000"/>
              </a:lnSpc>
              <a:spcBef>
                <a:spcPts val="1200"/>
              </a:spcBef>
            </a:pPr>
            <a:r>
              <a:rPr lang="tr-TR" sz="2400" dirty="0">
                <a:latin typeface="+mn-lt"/>
              </a:rPr>
              <a:t>Ü</a:t>
            </a:r>
            <a:r>
              <a:rPr lang="en-US" sz="2400" dirty="0" err="1">
                <a:latin typeface="+mn-lt"/>
              </a:rPr>
              <a:t>reticinin</a:t>
            </a:r>
            <a:r>
              <a:rPr lang="en-US" sz="2400" dirty="0">
                <a:latin typeface="+mn-lt"/>
              </a:rPr>
              <a:t> </a:t>
            </a:r>
            <a:r>
              <a:rPr lang="en-US" sz="2400" dirty="0" err="1">
                <a:latin typeface="+mn-lt"/>
              </a:rPr>
              <a:t>önerisine</a:t>
            </a:r>
            <a:r>
              <a:rPr lang="en-US" sz="2400" dirty="0">
                <a:latin typeface="+mn-lt"/>
              </a:rPr>
              <a:t> </a:t>
            </a:r>
            <a:r>
              <a:rPr lang="en-US" sz="2400" dirty="0" err="1">
                <a:latin typeface="+mn-lt"/>
              </a:rPr>
              <a:t>göre</a:t>
            </a:r>
            <a:r>
              <a:rPr lang="en-US" sz="2400" dirty="0">
                <a:latin typeface="+mn-lt"/>
              </a:rPr>
              <a:t> </a:t>
            </a:r>
            <a:r>
              <a:rPr lang="en-US" sz="2400" dirty="0" err="1">
                <a:latin typeface="+mn-lt"/>
              </a:rPr>
              <a:t>temizlenir</a:t>
            </a:r>
            <a:r>
              <a:rPr lang="en-US" sz="2400" dirty="0">
                <a:latin typeface="+mn-lt"/>
              </a:rPr>
              <a:t>. </a:t>
            </a:r>
            <a:endParaRPr lang="tr-TR" sz="2400" dirty="0">
              <a:latin typeface="+mn-lt"/>
            </a:endParaRPr>
          </a:p>
          <a:p>
            <a:pPr>
              <a:lnSpc>
                <a:spcPct val="150000"/>
              </a:lnSpc>
              <a:spcBef>
                <a:spcPts val="1200"/>
              </a:spcBef>
            </a:pPr>
            <a:r>
              <a:rPr lang="en-US" sz="2400" dirty="0" err="1">
                <a:latin typeface="+mn-lt"/>
              </a:rPr>
              <a:t>Özel</a:t>
            </a:r>
            <a:r>
              <a:rPr lang="en-US" sz="2400" dirty="0">
                <a:latin typeface="+mn-lt"/>
              </a:rPr>
              <a:t> </a:t>
            </a:r>
            <a:r>
              <a:rPr lang="en-US" sz="2400" dirty="0" err="1">
                <a:latin typeface="+mn-lt"/>
              </a:rPr>
              <a:t>bir</a:t>
            </a:r>
            <a:r>
              <a:rPr lang="en-US" sz="2400" dirty="0">
                <a:latin typeface="+mn-lt"/>
              </a:rPr>
              <a:t> </a:t>
            </a:r>
            <a:r>
              <a:rPr lang="en-US" sz="2400" dirty="0" err="1">
                <a:latin typeface="+mn-lt"/>
              </a:rPr>
              <a:t>öneri</a:t>
            </a:r>
            <a:r>
              <a:rPr lang="en-US" sz="2400" dirty="0">
                <a:latin typeface="+mn-lt"/>
              </a:rPr>
              <a:t> yok </a:t>
            </a:r>
            <a:r>
              <a:rPr lang="en-US" sz="2400" dirty="0" err="1">
                <a:latin typeface="+mn-lt"/>
              </a:rPr>
              <a:t>ise</a:t>
            </a:r>
            <a:r>
              <a:rPr lang="en-US" sz="2400" dirty="0">
                <a:latin typeface="+mn-lt"/>
              </a:rPr>
              <a:t> %70 </a:t>
            </a:r>
            <a:r>
              <a:rPr lang="en-US" sz="2400" dirty="0" err="1">
                <a:latin typeface="+mn-lt"/>
              </a:rPr>
              <a:t>etil</a:t>
            </a:r>
            <a:r>
              <a:rPr lang="en-US" sz="2400" dirty="0">
                <a:latin typeface="+mn-lt"/>
              </a:rPr>
              <a:t> </a:t>
            </a:r>
            <a:r>
              <a:rPr lang="en-US" sz="2400" dirty="0" err="1">
                <a:latin typeface="+mn-lt"/>
              </a:rPr>
              <a:t>alkol</a:t>
            </a:r>
            <a:r>
              <a:rPr lang="en-US" sz="2400" dirty="0">
                <a:latin typeface="+mn-lt"/>
              </a:rPr>
              <a:t> </a:t>
            </a:r>
            <a:r>
              <a:rPr lang="en-US" sz="2400" dirty="0" err="1">
                <a:latin typeface="+mn-lt"/>
              </a:rPr>
              <a:t>ile</a:t>
            </a:r>
            <a:r>
              <a:rPr lang="en-US" sz="2400" dirty="0">
                <a:latin typeface="+mn-lt"/>
              </a:rPr>
              <a:t> </a:t>
            </a:r>
            <a:r>
              <a:rPr lang="en-US" sz="2400" dirty="0" err="1">
                <a:latin typeface="+mn-lt"/>
              </a:rPr>
              <a:t>dezenfekte</a:t>
            </a:r>
            <a:r>
              <a:rPr lang="en-US" sz="2400" dirty="0">
                <a:latin typeface="+mn-lt"/>
              </a:rPr>
              <a:t> </a:t>
            </a:r>
            <a:r>
              <a:rPr lang="en-US" sz="2400" dirty="0" err="1">
                <a:latin typeface="+mn-lt"/>
              </a:rPr>
              <a:t>edilerek</a:t>
            </a:r>
            <a:r>
              <a:rPr lang="en-US" sz="2400" dirty="0">
                <a:latin typeface="+mn-lt"/>
              </a:rPr>
              <a:t> </a:t>
            </a:r>
            <a:r>
              <a:rPr lang="en-US" sz="2400" dirty="0" err="1">
                <a:latin typeface="+mn-lt"/>
              </a:rPr>
              <a:t>uygun</a:t>
            </a:r>
            <a:r>
              <a:rPr lang="en-US" sz="2400" dirty="0">
                <a:latin typeface="+mn-lt"/>
              </a:rPr>
              <a:t> </a:t>
            </a:r>
            <a:r>
              <a:rPr lang="en-US" sz="2400" dirty="0" err="1">
                <a:latin typeface="+mn-lt"/>
              </a:rPr>
              <a:t>ortamda</a:t>
            </a:r>
            <a:r>
              <a:rPr lang="en-US" sz="2400" dirty="0">
                <a:latin typeface="+mn-lt"/>
              </a:rPr>
              <a:t> </a:t>
            </a:r>
            <a:r>
              <a:rPr lang="en-US" sz="2400" dirty="0" err="1">
                <a:latin typeface="+mn-lt"/>
              </a:rPr>
              <a:t>kendi</a:t>
            </a:r>
            <a:r>
              <a:rPr lang="en-US" sz="2400" dirty="0">
                <a:latin typeface="+mn-lt"/>
              </a:rPr>
              <a:t> </a:t>
            </a:r>
            <a:r>
              <a:rPr lang="en-US" sz="2400" dirty="0" err="1">
                <a:latin typeface="+mn-lt"/>
              </a:rPr>
              <a:t>kendine</a:t>
            </a:r>
            <a:r>
              <a:rPr lang="en-US" sz="2400" dirty="0">
                <a:latin typeface="+mn-lt"/>
              </a:rPr>
              <a:t> </a:t>
            </a:r>
            <a:r>
              <a:rPr lang="en-US" sz="2400" dirty="0" err="1">
                <a:latin typeface="+mn-lt"/>
              </a:rPr>
              <a:t>kurumak</a:t>
            </a:r>
            <a:r>
              <a:rPr lang="en-US" sz="2400" dirty="0">
                <a:latin typeface="+mn-lt"/>
              </a:rPr>
              <a:t> </a:t>
            </a:r>
            <a:r>
              <a:rPr lang="en-US" sz="2400" dirty="0" err="1">
                <a:latin typeface="+mn-lt"/>
              </a:rPr>
              <a:t>üzere</a:t>
            </a:r>
            <a:r>
              <a:rPr lang="en-US" sz="2400" dirty="0">
                <a:latin typeface="+mn-lt"/>
              </a:rPr>
              <a:t> </a:t>
            </a:r>
            <a:r>
              <a:rPr lang="en-US" sz="2400" dirty="0" err="1">
                <a:latin typeface="+mn-lt"/>
              </a:rPr>
              <a:t>bırakılmalıdır</a:t>
            </a:r>
            <a:r>
              <a:rPr lang="en-US" sz="2400" dirty="0">
                <a:latin typeface="+mn-lt"/>
              </a:rPr>
              <a:t>.</a:t>
            </a:r>
            <a:endParaRPr lang="tr-TR" sz="2400" dirty="0">
              <a:latin typeface="+mn-lt"/>
            </a:endParaRPr>
          </a:p>
          <a:p>
            <a:pPr>
              <a:lnSpc>
                <a:spcPct val="150000"/>
              </a:lnSpc>
              <a:spcBef>
                <a:spcPts val="1200"/>
              </a:spcBef>
            </a:pPr>
            <a:r>
              <a:rPr lang="en-US" sz="2400" dirty="0" err="1">
                <a:latin typeface="+mn-lt"/>
              </a:rPr>
              <a:t>Gözlüğün</a:t>
            </a:r>
            <a:r>
              <a:rPr lang="en-US" sz="2400" dirty="0">
                <a:latin typeface="+mn-lt"/>
              </a:rPr>
              <a:t> </a:t>
            </a:r>
            <a:r>
              <a:rPr lang="en-US" sz="2400" dirty="0" err="1">
                <a:latin typeface="+mn-lt"/>
              </a:rPr>
              <a:t>tekrar</a:t>
            </a:r>
            <a:r>
              <a:rPr lang="en-US" sz="2400" dirty="0">
                <a:latin typeface="+mn-lt"/>
              </a:rPr>
              <a:t> </a:t>
            </a:r>
            <a:r>
              <a:rPr lang="en-US" sz="2400" dirty="0" err="1">
                <a:latin typeface="+mn-lt"/>
              </a:rPr>
              <a:t>kullanılması</a:t>
            </a:r>
            <a:r>
              <a:rPr lang="en-US" sz="2400" dirty="0">
                <a:latin typeface="+mn-lt"/>
              </a:rPr>
              <a:t> </a:t>
            </a:r>
            <a:r>
              <a:rPr lang="en-US" sz="2400" dirty="0" err="1">
                <a:latin typeface="+mn-lt"/>
              </a:rPr>
              <a:t>durumunda</a:t>
            </a:r>
            <a:r>
              <a:rPr lang="en-US" sz="2400" dirty="0">
                <a:latin typeface="+mn-lt"/>
              </a:rPr>
              <a:t>, </a:t>
            </a:r>
            <a:r>
              <a:rPr lang="en-US" sz="2400" dirty="0" err="1">
                <a:latin typeface="+mn-lt"/>
              </a:rPr>
              <a:t>sağlık</a:t>
            </a:r>
            <a:r>
              <a:rPr lang="en-US" sz="2400" dirty="0">
                <a:latin typeface="+mn-lt"/>
              </a:rPr>
              <a:t> </a:t>
            </a:r>
            <a:r>
              <a:rPr lang="en-US" sz="2400" dirty="0" err="1">
                <a:latin typeface="+mn-lt"/>
              </a:rPr>
              <a:t>kurumunca</a:t>
            </a:r>
            <a:r>
              <a:rPr lang="en-US" sz="2400" dirty="0">
                <a:latin typeface="+mn-lt"/>
              </a:rPr>
              <a:t> </a:t>
            </a:r>
            <a:r>
              <a:rPr lang="en-US" sz="2400" dirty="0" err="1">
                <a:latin typeface="+mn-lt"/>
              </a:rPr>
              <a:t>gözlüğün</a:t>
            </a:r>
            <a:r>
              <a:rPr lang="en-US" sz="2400" dirty="0">
                <a:latin typeface="+mn-lt"/>
              </a:rPr>
              <a:t> </a:t>
            </a:r>
            <a:r>
              <a:rPr lang="en-US" sz="2400" dirty="0" err="1">
                <a:latin typeface="+mn-lt"/>
              </a:rPr>
              <a:t>nerede</a:t>
            </a:r>
            <a:r>
              <a:rPr lang="en-US" sz="2400" dirty="0">
                <a:latin typeface="+mn-lt"/>
              </a:rPr>
              <a:t> </a:t>
            </a:r>
            <a:r>
              <a:rPr lang="en-US" sz="2400" dirty="0" err="1">
                <a:latin typeface="+mn-lt"/>
              </a:rPr>
              <a:t>çıkartılıp</a:t>
            </a:r>
            <a:r>
              <a:rPr lang="en-US" sz="2400" dirty="0">
                <a:latin typeface="+mn-lt"/>
              </a:rPr>
              <a:t> </a:t>
            </a:r>
            <a:r>
              <a:rPr lang="en-US" sz="2400" dirty="0" err="1">
                <a:latin typeface="+mn-lt"/>
              </a:rPr>
              <a:t>depolanacağı</a:t>
            </a:r>
            <a:r>
              <a:rPr lang="en-US" sz="2400" dirty="0">
                <a:latin typeface="+mn-lt"/>
              </a:rPr>
              <a:t> </a:t>
            </a:r>
            <a:r>
              <a:rPr lang="en-US" sz="2400" dirty="0" err="1">
                <a:latin typeface="+mn-lt"/>
              </a:rPr>
              <a:t>ve</a:t>
            </a:r>
            <a:r>
              <a:rPr lang="en-US" sz="2400" dirty="0">
                <a:latin typeface="+mn-lt"/>
              </a:rPr>
              <a:t> </a:t>
            </a:r>
            <a:r>
              <a:rPr lang="en-US" sz="2400" dirty="0" err="1">
                <a:latin typeface="+mn-lt"/>
              </a:rPr>
              <a:t>dezenfekte</a:t>
            </a:r>
            <a:r>
              <a:rPr lang="en-US" sz="2400" dirty="0">
                <a:latin typeface="+mn-lt"/>
              </a:rPr>
              <a:t> </a:t>
            </a:r>
            <a:r>
              <a:rPr lang="en-US" sz="2400" dirty="0" err="1">
                <a:latin typeface="+mn-lt"/>
              </a:rPr>
              <a:t>edileceği</a:t>
            </a:r>
            <a:r>
              <a:rPr lang="en-US" sz="2400" dirty="0">
                <a:latin typeface="+mn-lt"/>
              </a:rPr>
              <a:t> </a:t>
            </a:r>
            <a:r>
              <a:rPr lang="en-US" sz="2400" dirty="0" err="1">
                <a:latin typeface="+mn-lt"/>
              </a:rPr>
              <a:t>talimatlandırılır</a:t>
            </a:r>
            <a:r>
              <a:rPr lang="en-US" sz="2400" dirty="0">
                <a:latin typeface="+mn-lt"/>
              </a:rPr>
              <a:t>.</a:t>
            </a:r>
            <a:endParaRPr lang="tr-TR" sz="2400" dirty="0">
              <a:latin typeface="+mn-lt"/>
            </a:endParaRPr>
          </a:p>
          <a:p>
            <a:pPr>
              <a:lnSpc>
                <a:spcPct val="150000"/>
              </a:lnSpc>
            </a:pPr>
            <a:endParaRPr lang="tr-TR" sz="2400" dirty="0"/>
          </a:p>
        </p:txBody>
      </p:sp>
    </p:spTree>
    <p:extLst>
      <p:ext uri="{BB962C8B-B14F-4D97-AF65-F5344CB8AC3E}">
        <p14:creationId xmlns:p14="http://schemas.microsoft.com/office/powerpoint/2010/main" val="1406475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13383"/>
            <a:ext cx="10098668" cy="5163617"/>
          </a:xfrm>
        </p:spPr>
        <p:txBody>
          <a:bodyPr>
            <a:normAutofit fontScale="92500" lnSpcReduction="10000"/>
          </a:bodyPr>
          <a:lstStyle/>
          <a:p>
            <a:pPr marL="0" indent="0">
              <a:lnSpc>
                <a:spcPct val="110000"/>
              </a:lnSpc>
              <a:spcBef>
                <a:spcPts val="1200"/>
              </a:spcBef>
              <a:buNone/>
            </a:pPr>
            <a:r>
              <a:rPr lang="tr-TR" dirty="0">
                <a:latin typeface="+mn-lt"/>
              </a:rPr>
              <a:t>COVID-19 hastalığı olası veya kesin vakalarının hastaneye yatışlarında standart, temas ve damlacık önlemlerinin alınması gerekmekte</a:t>
            </a:r>
          </a:p>
          <a:p>
            <a:pPr>
              <a:lnSpc>
                <a:spcPct val="110000"/>
              </a:lnSpc>
              <a:spcBef>
                <a:spcPts val="1200"/>
              </a:spcBef>
            </a:pPr>
            <a:r>
              <a:rPr lang="tr-TR" dirty="0">
                <a:latin typeface="+mn-lt"/>
              </a:rPr>
              <a:t>Hastalar tek kişilik, özel banyosu ve tuvaleti olan, kapatılabilir kapı içeren bir odada olmalı</a:t>
            </a:r>
          </a:p>
          <a:p>
            <a:pPr>
              <a:lnSpc>
                <a:spcPct val="110000"/>
              </a:lnSpc>
              <a:spcBef>
                <a:spcPts val="1200"/>
              </a:spcBef>
            </a:pPr>
            <a:r>
              <a:rPr lang="tr-TR" dirty="0">
                <a:latin typeface="+mn-lt"/>
              </a:rPr>
              <a:t>Tek kişilik odalar bulunmadığı durumlarda kesin </a:t>
            </a:r>
            <a:r>
              <a:rPr lang="tr-TR" dirty="0"/>
              <a:t>COVID-19</a:t>
            </a:r>
            <a:r>
              <a:rPr lang="tr-TR" dirty="0">
                <a:latin typeface="+mn-lt"/>
              </a:rPr>
              <a:t> vakaları aynı odada </a:t>
            </a:r>
            <a:r>
              <a:rPr lang="tr-TR" dirty="0" err="1">
                <a:latin typeface="+mn-lt"/>
              </a:rPr>
              <a:t>kohort</a:t>
            </a:r>
            <a:r>
              <a:rPr lang="tr-TR" dirty="0">
                <a:latin typeface="+mn-lt"/>
              </a:rPr>
              <a:t> edilebilir, ancak olası </a:t>
            </a:r>
            <a:r>
              <a:rPr lang="tr-TR" dirty="0"/>
              <a:t>COVID-19</a:t>
            </a:r>
            <a:r>
              <a:rPr lang="tr-TR" dirty="0">
                <a:latin typeface="+mn-lt"/>
              </a:rPr>
              <a:t> vakalarının ayrı yatırılması tercih edilmeli</a:t>
            </a:r>
          </a:p>
          <a:p>
            <a:pPr>
              <a:lnSpc>
                <a:spcPct val="110000"/>
              </a:lnSpc>
              <a:spcBef>
                <a:spcPts val="1200"/>
              </a:spcBef>
            </a:pPr>
            <a:r>
              <a:rPr lang="tr-TR" dirty="0">
                <a:latin typeface="+mn-lt"/>
              </a:rPr>
              <a:t>Zorunlu hallerde ise olası </a:t>
            </a:r>
            <a:r>
              <a:rPr lang="tr-TR" dirty="0"/>
              <a:t>COVID-19</a:t>
            </a:r>
            <a:r>
              <a:rPr lang="tr-TR" dirty="0">
                <a:latin typeface="+mn-lt"/>
              </a:rPr>
              <a:t> vakaları aynı odada hasta yatakları en az 1 m aralıklı olacak şekilde yerleştirilmeli</a:t>
            </a:r>
          </a:p>
          <a:p>
            <a:pPr>
              <a:lnSpc>
                <a:spcPct val="110000"/>
              </a:lnSpc>
              <a:spcBef>
                <a:spcPts val="1200"/>
              </a:spcBef>
            </a:pPr>
            <a:r>
              <a:rPr lang="tr-TR" dirty="0" err="1">
                <a:latin typeface="+mn-lt"/>
              </a:rPr>
              <a:t>Kohorta</a:t>
            </a:r>
            <a:r>
              <a:rPr lang="tr-TR" dirty="0">
                <a:latin typeface="+mn-lt"/>
              </a:rPr>
              <a:t> dahil edilen (aynı odayı paylaşan) olası hastalar tıbbi maske kullanmalı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val="1873101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85334" y="1456258"/>
            <a:ext cx="10047110" cy="4954067"/>
          </a:xfrm>
        </p:spPr>
        <p:txBody>
          <a:bodyPr>
            <a:normAutofit/>
          </a:bodyPr>
          <a:lstStyle/>
          <a:p>
            <a:pPr marL="0" indent="0">
              <a:lnSpc>
                <a:spcPct val="100000"/>
              </a:lnSpc>
              <a:spcBef>
                <a:spcPts val="1200"/>
              </a:spcBef>
              <a:buNone/>
            </a:pPr>
            <a:r>
              <a:rPr lang="tr-TR" sz="2400" dirty="0">
                <a:latin typeface="+mn-lt"/>
              </a:rPr>
              <a:t>Kullanılacak tıbbi malzemeler </a:t>
            </a:r>
          </a:p>
          <a:p>
            <a:pPr>
              <a:lnSpc>
                <a:spcPct val="100000"/>
              </a:lnSpc>
              <a:spcBef>
                <a:spcPts val="1200"/>
              </a:spcBef>
            </a:pPr>
            <a:r>
              <a:rPr lang="tr-TR" sz="2400" dirty="0">
                <a:latin typeface="+mn-lt"/>
              </a:rPr>
              <a:t>Hastaya özel olmalı</a:t>
            </a:r>
          </a:p>
          <a:p>
            <a:pPr>
              <a:lnSpc>
                <a:spcPct val="100000"/>
              </a:lnSpc>
              <a:spcBef>
                <a:spcPts val="1200"/>
              </a:spcBef>
            </a:pPr>
            <a:r>
              <a:rPr lang="tr-TR" sz="2400" dirty="0">
                <a:latin typeface="+mn-lt"/>
              </a:rPr>
              <a:t>Oda dışına çıkarılmamalı</a:t>
            </a:r>
          </a:p>
          <a:p>
            <a:pPr>
              <a:lnSpc>
                <a:spcPct val="100000"/>
              </a:lnSpc>
              <a:spcBef>
                <a:spcPts val="1200"/>
              </a:spcBef>
            </a:pPr>
            <a:r>
              <a:rPr lang="tr-TR" sz="2400" dirty="0">
                <a:latin typeface="+mn-lt"/>
              </a:rPr>
              <a:t>Hastalar arasında ortak malzeme kullanımına izin verilmemeli</a:t>
            </a:r>
          </a:p>
          <a:p>
            <a:pPr>
              <a:lnSpc>
                <a:spcPct val="100000"/>
              </a:lnSpc>
              <a:spcBef>
                <a:spcPts val="1200"/>
              </a:spcBef>
            </a:pPr>
            <a:r>
              <a:rPr lang="tr-TR" sz="2400" dirty="0">
                <a:latin typeface="+mn-lt"/>
              </a:rPr>
              <a:t>Eğer kullanılacak ekipman (</a:t>
            </a:r>
            <a:r>
              <a:rPr lang="tr-TR" sz="2400" dirty="0" err="1">
                <a:latin typeface="+mn-lt"/>
              </a:rPr>
              <a:t>örn</a:t>
            </a:r>
            <a:r>
              <a:rPr lang="tr-TR" sz="2400" dirty="0">
                <a:latin typeface="+mn-lt"/>
              </a:rPr>
              <a:t>. </a:t>
            </a:r>
            <a:r>
              <a:rPr lang="tr-TR" sz="2400" dirty="0" err="1">
                <a:latin typeface="+mn-lt"/>
              </a:rPr>
              <a:t>steteskop</a:t>
            </a:r>
            <a:r>
              <a:rPr lang="tr-TR" sz="2400" dirty="0">
                <a:latin typeface="+mn-lt"/>
              </a:rPr>
              <a:t>, ateş ölçer) birden fazla hastada kullanılıyor ise her hasta kullanımında temizlenmeli ve dezenfekte edilmeli (</a:t>
            </a:r>
            <a:r>
              <a:rPr lang="tr-TR" sz="2400" dirty="0" err="1">
                <a:latin typeface="+mn-lt"/>
              </a:rPr>
              <a:t>örn</a:t>
            </a:r>
            <a:r>
              <a:rPr lang="tr-TR" sz="2400" dirty="0">
                <a:latin typeface="+mn-lt"/>
              </a:rPr>
              <a:t>. etil alkol %70).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695189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25688" y="1389583"/>
            <a:ext cx="10227733" cy="4925492"/>
          </a:xfrm>
        </p:spPr>
        <p:txBody>
          <a:bodyPr>
            <a:normAutofit/>
          </a:bodyPr>
          <a:lstStyle/>
          <a:p>
            <a:pPr>
              <a:lnSpc>
                <a:spcPct val="100000"/>
              </a:lnSpc>
              <a:spcBef>
                <a:spcPts val="1200"/>
              </a:spcBef>
            </a:pPr>
            <a:r>
              <a:rPr lang="tr-TR" sz="2400" dirty="0">
                <a:latin typeface="+mn-lt"/>
              </a:rPr>
              <a:t>Tıbbi olarak gerekmedikçe hastaların odadan veya alandan başka bir alana taşınmasından kaçınılmalı</a:t>
            </a:r>
          </a:p>
          <a:p>
            <a:pPr>
              <a:lnSpc>
                <a:spcPct val="100000"/>
              </a:lnSpc>
              <a:spcBef>
                <a:spcPts val="1200"/>
              </a:spcBef>
            </a:pPr>
            <a:r>
              <a:rPr lang="tr-TR" sz="2400" dirty="0">
                <a:latin typeface="+mn-lt"/>
              </a:rPr>
              <a:t>Olası </a:t>
            </a:r>
            <a:r>
              <a:rPr lang="tr-TR" sz="2400" dirty="0"/>
              <a:t>COVID-19 </a:t>
            </a:r>
            <a:r>
              <a:rPr lang="tr-TR" sz="2400" dirty="0">
                <a:latin typeface="+mn-lt"/>
              </a:rPr>
              <a:t>hastaları için belirlenmiş portatif X-ray cihazı ve/veya diğer önemli tanı cihazları kullanılmalı</a:t>
            </a:r>
          </a:p>
          <a:p>
            <a:pPr>
              <a:lnSpc>
                <a:spcPct val="100000"/>
              </a:lnSpc>
              <a:spcBef>
                <a:spcPts val="1200"/>
              </a:spcBef>
            </a:pPr>
            <a:r>
              <a:rPr lang="tr-TR" sz="2400" dirty="0">
                <a:latin typeface="+mn-lt"/>
              </a:rPr>
              <a:t>Ancak portatif tanı cihazları mümkün değilse ve hastanın taşınması gerekiyorsa çalışanlar, diğer hastalar ve ziyaretçiler ile teması en aza indirecek taşıma prosedürleri önceden belirlenmeli ve hastanın transferinde tıbbi maske takması sağlanmalı ve mümkünse son vaka olarak alınmalı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786603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532458"/>
            <a:ext cx="10042223" cy="3931364"/>
          </a:xfrm>
        </p:spPr>
        <p:txBody>
          <a:bodyPr/>
          <a:lstStyle/>
          <a:p>
            <a:pPr>
              <a:lnSpc>
                <a:spcPct val="100000"/>
              </a:lnSpc>
              <a:spcBef>
                <a:spcPts val="1200"/>
              </a:spcBef>
            </a:pPr>
            <a:r>
              <a:rPr lang="tr-TR" dirty="0">
                <a:latin typeface="+mn-lt"/>
              </a:rPr>
              <a:t>Hastanın taşınması sırasında görevli sağlık personelinin uygun kişisel koruyucu ekipman kullanması sağlanmalı (Maske olarak tıbbi maske)</a:t>
            </a:r>
          </a:p>
          <a:p>
            <a:pPr>
              <a:lnSpc>
                <a:spcPct val="100000"/>
              </a:lnSpc>
              <a:spcBef>
                <a:spcPts val="1200"/>
              </a:spcBef>
            </a:pPr>
            <a:r>
              <a:rPr lang="tr-TR" dirty="0">
                <a:latin typeface="+mn-lt"/>
              </a:rPr>
              <a:t>El hijyenine özen gösterilmeli</a:t>
            </a:r>
          </a:p>
          <a:p>
            <a:pPr>
              <a:lnSpc>
                <a:spcPct val="100000"/>
              </a:lnSpc>
              <a:spcBef>
                <a:spcPts val="1200"/>
              </a:spcBef>
            </a:pPr>
            <a:r>
              <a:rPr lang="tr-TR" dirty="0">
                <a:latin typeface="+mn-lt"/>
              </a:rPr>
              <a:t>Hastanın temas ettiği yüzeyler rutin olarak temizlenmeli ve dezenfekte edilmeli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val="3073868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53067" y="1361008"/>
            <a:ext cx="10261600" cy="5173142"/>
          </a:xfrm>
        </p:spPr>
        <p:txBody>
          <a:bodyPr>
            <a:normAutofit fontScale="92500" lnSpcReduction="20000"/>
          </a:bodyPr>
          <a:lstStyle/>
          <a:p>
            <a:pPr>
              <a:lnSpc>
                <a:spcPct val="100000"/>
              </a:lnSpc>
              <a:spcBef>
                <a:spcPts val="1200"/>
              </a:spcBef>
            </a:pPr>
            <a:r>
              <a:rPr lang="tr-TR" dirty="0">
                <a:latin typeface="+mn-lt"/>
              </a:rPr>
              <a:t>Hasta odasına girişler sınırlandırılmalı, sadece hastanın bakımından sorumlu olan ve girişi gerekli olan personelin odaya girişine izin verilmeli</a:t>
            </a:r>
          </a:p>
          <a:p>
            <a:pPr>
              <a:lnSpc>
                <a:spcPct val="100000"/>
              </a:lnSpc>
              <a:spcBef>
                <a:spcPts val="1200"/>
              </a:spcBef>
            </a:pPr>
            <a:r>
              <a:rPr lang="tr-TR" dirty="0">
                <a:latin typeface="+mn-lt"/>
              </a:rPr>
              <a:t>Hasta ziyaretçileri yasaklanmalı ve refakatçi gerekli ise tek kişi ile kısıtlanmalı</a:t>
            </a:r>
          </a:p>
          <a:p>
            <a:pPr>
              <a:lnSpc>
                <a:spcPct val="100000"/>
              </a:lnSpc>
              <a:spcBef>
                <a:spcPts val="1200"/>
              </a:spcBef>
            </a:pPr>
            <a:r>
              <a:rPr lang="tr-TR" dirty="0">
                <a:latin typeface="+mn-lt"/>
              </a:rPr>
              <a:t>Hasta odasına girişlerde kişisel koruyucu malzemeler;</a:t>
            </a:r>
          </a:p>
          <a:p>
            <a:pPr lvl="1">
              <a:lnSpc>
                <a:spcPct val="100000"/>
              </a:lnSpc>
              <a:spcBef>
                <a:spcPts val="1200"/>
              </a:spcBef>
            </a:pPr>
            <a:r>
              <a:rPr lang="tr-TR" dirty="0">
                <a:latin typeface="+mn-lt"/>
              </a:rPr>
              <a:t>Eldiven, </a:t>
            </a:r>
          </a:p>
          <a:p>
            <a:pPr lvl="1">
              <a:lnSpc>
                <a:spcPct val="100000"/>
              </a:lnSpc>
              <a:spcBef>
                <a:spcPts val="1200"/>
              </a:spcBef>
            </a:pPr>
            <a:r>
              <a:rPr lang="tr-TR" dirty="0">
                <a:latin typeface="+mn-lt"/>
              </a:rPr>
              <a:t>Önlük (steril olmayan, tercihen </a:t>
            </a:r>
            <a:br>
              <a:rPr lang="tr-TR" dirty="0">
                <a:latin typeface="+mn-lt"/>
              </a:rPr>
            </a:br>
            <a:r>
              <a:rPr lang="tr-TR" dirty="0">
                <a:latin typeface="+mn-lt"/>
              </a:rPr>
              <a:t>sıvı geçirimsiz ve uzun kollu),</a:t>
            </a:r>
          </a:p>
          <a:p>
            <a:pPr lvl="1">
              <a:lnSpc>
                <a:spcPct val="100000"/>
              </a:lnSpc>
              <a:spcBef>
                <a:spcPts val="1200"/>
              </a:spcBef>
            </a:pPr>
            <a:r>
              <a:rPr lang="tr-TR" dirty="0">
                <a:latin typeface="+mn-lt"/>
              </a:rPr>
              <a:t>Tıbbi maske, </a:t>
            </a:r>
          </a:p>
          <a:p>
            <a:pPr lvl="1">
              <a:lnSpc>
                <a:spcPct val="100000"/>
              </a:lnSpc>
              <a:spcBef>
                <a:spcPts val="1200"/>
              </a:spcBef>
            </a:pPr>
            <a:r>
              <a:rPr lang="tr-TR" dirty="0">
                <a:latin typeface="+mn-lt"/>
              </a:rPr>
              <a:t>N95/</a:t>
            </a:r>
            <a:r>
              <a:rPr lang="tr-TR" dirty="0"/>
              <a:t>FFP2 </a:t>
            </a:r>
            <a:r>
              <a:rPr lang="en-US" dirty="0" err="1"/>
              <a:t>veya</a:t>
            </a:r>
            <a:r>
              <a:rPr lang="en-US" dirty="0"/>
              <a:t> N99/FFP3 </a:t>
            </a:r>
            <a:r>
              <a:rPr lang="tr-TR" dirty="0"/>
              <a:t> </a:t>
            </a:r>
            <a:r>
              <a:rPr lang="tr-TR" dirty="0">
                <a:latin typeface="+mn-lt"/>
              </a:rPr>
              <a:t>maske, </a:t>
            </a:r>
          </a:p>
          <a:p>
            <a:pPr lvl="1">
              <a:lnSpc>
                <a:spcPct val="100000"/>
              </a:lnSpc>
              <a:spcBef>
                <a:spcPts val="1200"/>
              </a:spcBef>
            </a:pPr>
            <a:r>
              <a:rPr lang="tr-TR" dirty="0">
                <a:latin typeface="+mn-lt"/>
              </a:rPr>
              <a:t>Gözlük / Siperlik</a:t>
            </a:r>
          </a:p>
          <a:p>
            <a:pPr lvl="1">
              <a:lnSpc>
                <a:spcPct val="100000"/>
              </a:lnSpc>
              <a:spcBef>
                <a:spcPts val="1200"/>
              </a:spcBef>
            </a:pPr>
            <a:r>
              <a:rPr lang="tr-TR" dirty="0">
                <a:latin typeface="+mn-lt"/>
              </a:rPr>
              <a:t>Alkol bazlı el antiseptiği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89554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id="{B79E3F31-4612-4F38-9CC6-94216924C749}"/>
              </a:ext>
            </a:extLst>
          </p:cNvPr>
          <p:cNvSpPr/>
          <p:nvPr/>
        </p:nvSpPr>
        <p:spPr>
          <a:xfrm>
            <a:off x="7130531" y="3648075"/>
            <a:ext cx="625493" cy="2581275"/>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BB8E146B-7986-45FC-ACE0-BD6DF040BE1E}"/>
              </a:ext>
            </a:extLst>
          </p:cNvPr>
          <p:cNvSpPr/>
          <p:nvPr/>
        </p:nvSpPr>
        <p:spPr>
          <a:xfrm>
            <a:off x="8058104" y="4227131"/>
            <a:ext cx="3349347" cy="1200329"/>
          </a:xfrm>
          <a:prstGeom prst="rect">
            <a:avLst/>
          </a:prstGeom>
        </p:spPr>
        <p:txBody>
          <a:bodyPr wrap="square">
            <a:spAutoFit/>
          </a:bodyPr>
          <a:lstStyle/>
          <a:p>
            <a:pPr algn="ctr"/>
            <a:r>
              <a:rPr lang="en-US" sz="2400" dirty="0"/>
              <a:t>hasta </a:t>
            </a:r>
            <a:r>
              <a:rPr lang="en-US" sz="2400" dirty="0" err="1"/>
              <a:t>odası</a:t>
            </a:r>
            <a:r>
              <a:rPr lang="en-US" sz="2400" dirty="0"/>
              <a:t> </a:t>
            </a:r>
            <a:r>
              <a:rPr lang="en-US" sz="2400" dirty="0" err="1"/>
              <a:t>girişinde</a:t>
            </a:r>
            <a:r>
              <a:rPr lang="en-US" sz="2400" dirty="0"/>
              <a:t> </a:t>
            </a:r>
            <a:r>
              <a:rPr lang="en-US" sz="2400" dirty="0" err="1"/>
              <a:t>hazır</a:t>
            </a:r>
            <a:r>
              <a:rPr lang="en-US" sz="2400" dirty="0"/>
              <a:t> </a:t>
            </a:r>
            <a:r>
              <a:rPr lang="en-US" sz="2400" dirty="0" err="1"/>
              <a:t>olarak</a:t>
            </a:r>
            <a:r>
              <a:rPr lang="en-US" sz="2400" dirty="0"/>
              <a:t> </a:t>
            </a:r>
            <a:r>
              <a:rPr lang="en-US" sz="2400" dirty="0" err="1"/>
              <a:t>bulundurulmalı</a:t>
            </a:r>
            <a:endParaRPr lang="tr-TR" sz="2400" dirty="0"/>
          </a:p>
        </p:txBody>
      </p:sp>
    </p:spTree>
    <p:extLst>
      <p:ext uri="{BB962C8B-B14F-4D97-AF65-F5344CB8AC3E}">
        <p14:creationId xmlns:p14="http://schemas.microsoft.com/office/powerpoint/2010/main" val="3956767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532458"/>
            <a:ext cx="10155113" cy="5001692"/>
          </a:xfrm>
        </p:spPr>
        <p:txBody>
          <a:bodyPr>
            <a:normAutofit/>
          </a:bodyPr>
          <a:lstStyle/>
          <a:p>
            <a:pPr>
              <a:lnSpc>
                <a:spcPct val="100000"/>
              </a:lnSpc>
              <a:spcBef>
                <a:spcPts val="1200"/>
              </a:spcBef>
            </a:pPr>
            <a:r>
              <a:rPr lang="tr-TR" dirty="0">
                <a:latin typeface="+mn-lt"/>
              </a:rPr>
              <a:t>Muayene, tedavi ve kişisel bakım yapan kişiler;</a:t>
            </a:r>
          </a:p>
          <a:p>
            <a:pPr lvl="1">
              <a:lnSpc>
                <a:spcPct val="100000"/>
              </a:lnSpc>
              <a:spcBef>
                <a:spcPts val="1200"/>
              </a:spcBef>
            </a:pPr>
            <a:r>
              <a:rPr lang="tr-TR" dirty="0">
                <a:latin typeface="+mn-lt"/>
              </a:rPr>
              <a:t>Eldiven </a:t>
            </a:r>
          </a:p>
          <a:p>
            <a:pPr lvl="1">
              <a:lnSpc>
                <a:spcPct val="100000"/>
              </a:lnSpc>
              <a:spcBef>
                <a:spcPts val="1200"/>
              </a:spcBef>
            </a:pPr>
            <a:r>
              <a:rPr lang="tr-TR" dirty="0">
                <a:latin typeface="+mn-lt"/>
              </a:rPr>
              <a:t>İzolasyon önlüğü </a:t>
            </a:r>
          </a:p>
          <a:p>
            <a:pPr lvl="1">
              <a:lnSpc>
                <a:spcPct val="100000"/>
              </a:lnSpc>
              <a:spcBef>
                <a:spcPts val="1200"/>
              </a:spcBef>
            </a:pPr>
            <a:r>
              <a:rPr lang="tr-TR" b="1" dirty="0">
                <a:latin typeface="+mn-lt"/>
              </a:rPr>
              <a:t>Tıbbi maske </a:t>
            </a:r>
          </a:p>
          <a:p>
            <a:pPr>
              <a:lnSpc>
                <a:spcPct val="100000"/>
              </a:lnSpc>
              <a:spcBef>
                <a:spcPts val="1800"/>
              </a:spcBef>
            </a:pPr>
            <a:r>
              <a:rPr lang="tr-TR" dirty="0">
                <a:latin typeface="+mn-lt"/>
              </a:rPr>
              <a:t>Hastanın </a:t>
            </a:r>
            <a:r>
              <a:rPr lang="tr-TR" b="1" dirty="0" err="1">
                <a:latin typeface="+mn-lt"/>
              </a:rPr>
              <a:t>sekresyonları</a:t>
            </a:r>
            <a:r>
              <a:rPr lang="tr-TR" b="1" dirty="0">
                <a:latin typeface="+mn-lt"/>
              </a:rPr>
              <a:t> veya vücut çıkartılarının </a:t>
            </a:r>
            <a:r>
              <a:rPr lang="tr-TR" b="1" dirty="0" err="1">
                <a:latin typeface="+mn-lt"/>
              </a:rPr>
              <a:t>aerosolizasyonuna</a:t>
            </a:r>
            <a:r>
              <a:rPr lang="tr-TR" b="1" dirty="0">
                <a:latin typeface="+mn-lt"/>
              </a:rPr>
              <a:t> neden olabilecek girişim yapılacağında N95/FFP2 </a:t>
            </a:r>
            <a:r>
              <a:rPr lang="en-US" b="1" dirty="0" err="1">
                <a:latin typeface="+mn-lt"/>
              </a:rPr>
              <a:t>veya</a:t>
            </a:r>
            <a:r>
              <a:rPr lang="en-US" b="1" dirty="0">
                <a:latin typeface="+mn-lt"/>
              </a:rPr>
              <a:t> N99/FFP3 </a:t>
            </a:r>
            <a:r>
              <a:rPr lang="tr-TR" b="1" dirty="0">
                <a:latin typeface="+mn-lt"/>
              </a:rPr>
              <a:t>maske ve gözlük / siperlik </a:t>
            </a:r>
            <a:r>
              <a:rPr lang="tr-TR" dirty="0">
                <a:latin typeface="+mn-lt"/>
              </a:rPr>
              <a:t>kullanılmasına özen gösterilmeli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1078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id="{30A7C42F-47D8-48AC-92E7-4ABC343B5497}"/>
              </a:ext>
            </a:extLst>
          </p:cNvPr>
          <p:cNvSpPr/>
          <p:nvPr/>
        </p:nvSpPr>
        <p:spPr>
          <a:xfrm>
            <a:off x="5084989" y="2133834"/>
            <a:ext cx="186613" cy="1345146"/>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6" name="Dikdörtgen 5">
            <a:extLst>
              <a:ext uri="{FF2B5EF4-FFF2-40B4-BE49-F238E27FC236}">
                <a16:creationId xmlns:a16="http://schemas.microsoft.com/office/drawing/2014/main" id="{330F42CF-0ADA-4835-98F5-BBCF72744BDC}"/>
              </a:ext>
            </a:extLst>
          </p:cNvPr>
          <p:cNvSpPr/>
          <p:nvPr/>
        </p:nvSpPr>
        <p:spPr>
          <a:xfrm>
            <a:off x="5461016" y="2476459"/>
            <a:ext cx="1669047" cy="463332"/>
          </a:xfrm>
          <a:prstGeom prst="rect">
            <a:avLst/>
          </a:prstGeom>
        </p:spPr>
        <p:txBody>
          <a:bodyPr wrap="none">
            <a:spAutoFit/>
          </a:bodyPr>
          <a:lstStyle/>
          <a:p>
            <a:pPr algn="ctr">
              <a:lnSpc>
                <a:spcPct val="120000"/>
              </a:lnSpc>
            </a:pPr>
            <a:r>
              <a:rPr lang="en-US" sz="2200" dirty="0" err="1"/>
              <a:t>kullanmalı</a:t>
            </a:r>
            <a:endParaRPr lang="tr-TR" sz="2200" dirty="0"/>
          </a:p>
        </p:txBody>
      </p:sp>
    </p:spTree>
    <p:extLst>
      <p:ext uri="{BB962C8B-B14F-4D97-AF65-F5344CB8AC3E}">
        <p14:creationId xmlns:p14="http://schemas.microsoft.com/office/powerpoint/2010/main" val="125713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id="{2CC4340C-1A43-41B4-8339-445BCF86531A}"/>
              </a:ext>
            </a:extLst>
          </p:cNvPr>
          <p:cNvSpPr>
            <a:spLocks noGrp="1"/>
          </p:cNvSpPr>
          <p:nvPr>
            <p:ph idx="1"/>
          </p:nvPr>
        </p:nvSpPr>
        <p:spPr>
          <a:xfrm>
            <a:off x="1470581" y="1391992"/>
            <a:ext cx="9709610" cy="4925131"/>
          </a:xfrm>
        </p:spPr>
        <p:txBody>
          <a:bodyPr>
            <a:normAutofit/>
          </a:bodyPr>
          <a:lstStyle/>
          <a:p>
            <a:pPr>
              <a:lnSpc>
                <a:spcPct val="120000"/>
              </a:lnSpc>
            </a:pPr>
            <a:r>
              <a:rPr lang="tr-TR" dirty="0">
                <a:latin typeface="+mn-lt"/>
              </a:rPr>
              <a:t>Beta-</a:t>
            </a:r>
            <a:r>
              <a:rPr lang="tr-TR" dirty="0" err="1">
                <a:latin typeface="+mn-lt"/>
              </a:rPr>
              <a:t>coronavirus</a:t>
            </a:r>
            <a:r>
              <a:rPr lang="tr-TR" dirty="0">
                <a:latin typeface="+mn-lt"/>
              </a:rPr>
              <a:t> ailesi içinde: SARS-</a:t>
            </a:r>
            <a:r>
              <a:rPr lang="tr-TR" dirty="0" err="1">
                <a:latin typeface="+mn-lt"/>
              </a:rPr>
              <a:t>CoV</a:t>
            </a:r>
            <a:r>
              <a:rPr lang="tr-TR" dirty="0">
                <a:latin typeface="+mn-lt"/>
              </a:rPr>
              <a:t> ve MERS-</a:t>
            </a:r>
            <a:r>
              <a:rPr lang="tr-TR" dirty="0" err="1">
                <a:latin typeface="+mn-lt"/>
              </a:rPr>
              <a:t>CoV</a:t>
            </a:r>
            <a:r>
              <a:rPr lang="tr-TR" dirty="0">
                <a:latin typeface="+mn-lt"/>
              </a:rPr>
              <a:t> da aynı aile içinde </a:t>
            </a:r>
          </a:p>
          <a:p>
            <a:pPr>
              <a:lnSpc>
                <a:spcPct val="120000"/>
              </a:lnSpc>
            </a:pPr>
            <a:r>
              <a:rPr lang="tr-TR" dirty="0">
                <a:latin typeface="+mn-lt"/>
              </a:rPr>
              <a:t>Fatalite hızı </a:t>
            </a:r>
          </a:p>
          <a:p>
            <a:pPr lvl="1">
              <a:lnSpc>
                <a:spcPct val="120000"/>
              </a:lnSpc>
            </a:pPr>
            <a:r>
              <a:rPr lang="tr-TR" dirty="0">
                <a:latin typeface="+mn-lt"/>
              </a:rPr>
              <a:t>SARS salgınında %11</a:t>
            </a:r>
          </a:p>
          <a:p>
            <a:pPr lvl="1">
              <a:lnSpc>
                <a:spcPct val="120000"/>
              </a:lnSpc>
            </a:pPr>
            <a:r>
              <a:rPr lang="tr-TR" dirty="0">
                <a:latin typeface="+mn-lt"/>
              </a:rPr>
              <a:t>MERS-</a:t>
            </a:r>
            <a:r>
              <a:rPr lang="tr-TR" dirty="0" err="1">
                <a:latin typeface="+mn-lt"/>
              </a:rPr>
              <a:t>CoV’da</a:t>
            </a:r>
            <a:r>
              <a:rPr lang="tr-TR" dirty="0">
                <a:latin typeface="+mn-lt"/>
              </a:rPr>
              <a:t> %35-50 </a:t>
            </a:r>
          </a:p>
          <a:p>
            <a:pPr lvl="1">
              <a:lnSpc>
                <a:spcPct val="120000"/>
              </a:lnSpc>
            </a:pPr>
            <a:r>
              <a:rPr lang="tr-TR" dirty="0">
                <a:latin typeface="+mn-lt"/>
              </a:rPr>
              <a:t>2019-nCoV %2 (eldeki verilere göre) </a:t>
            </a:r>
          </a:p>
        </p:txBody>
      </p:sp>
      <p:sp>
        <p:nvSpPr>
          <p:cNvPr id="10" name="Unvan 1">
            <a:extLst>
              <a:ext uri="{FF2B5EF4-FFF2-40B4-BE49-F238E27FC236}">
                <a16:creationId xmlns:a16="http://schemas.microsoft.com/office/drawing/2014/main"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Yeni </a:t>
            </a:r>
            <a:r>
              <a:rPr lang="tr-TR" sz="3200" dirty="0" err="1">
                <a:solidFill>
                  <a:schemeClr val="bg1"/>
                </a:solidFill>
                <a:latin typeface="+mj-lt"/>
              </a:rPr>
              <a:t>Coronavirus</a:t>
            </a:r>
            <a:endParaRPr lang="tr-TR" sz="3200" dirty="0">
              <a:solidFill>
                <a:schemeClr val="bg1"/>
              </a:solidFill>
              <a:latin typeface="+mj-lt"/>
            </a:endParaRPr>
          </a:p>
        </p:txBody>
      </p:sp>
    </p:spTree>
    <p:extLst>
      <p:ext uri="{BB962C8B-B14F-4D97-AF65-F5344CB8AC3E}">
        <p14:creationId xmlns:p14="http://schemas.microsoft.com/office/powerpoint/2010/main" val="1417346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96622" y="1427683"/>
            <a:ext cx="10103555" cy="4877867"/>
          </a:xfrm>
        </p:spPr>
        <p:txBody>
          <a:bodyPr>
            <a:normAutofit/>
          </a:bodyPr>
          <a:lstStyle/>
          <a:p>
            <a:pPr>
              <a:lnSpc>
                <a:spcPct val="100000"/>
              </a:lnSpc>
              <a:spcBef>
                <a:spcPts val="1200"/>
              </a:spcBef>
            </a:pPr>
            <a:r>
              <a:rPr lang="tr-TR" dirty="0">
                <a:latin typeface="+mn-lt"/>
              </a:rPr>
              <a:t>Kişisel koruyucu ekipmanlar giyilirken ve çıkartılırken kurallara uygun bir şekilde sırayla giymeye (önlük, maske, gözlük, yüz koruyucusu ve eldiven) ve çıkarmaya (</a:t>
            </a:r>
            <a:r>
              <a:rPr lang="en-US" dirty="0" err="1">
                <a:latin typeface="+mn-lt"/>
              </a:rPr>
              <a:t>eldiven</a:t>
            </a:r>
            <a:r>
              <a:rPr lang="en-US" dirty="0">
                <a:latin typeface="+mn-lt"/>
              </a:rPr>
              <a:t>, </a:t>
            </a:r>
            <a:r>
              <a:rPr lang="en-US" dirty="0" err="1">
                <a:latin typeface="+mn-lt"/>
              </a:rPr>
              <a:t>gözlük</a:t>
            </a:r>
            <a:r>
              <a:rPr lang="en-US" dirty="0">
                <a:latin typeface="+mn-lt"/>
              </a:rPr>
              <a:t>, </a:t>
            </a:r>
            <a:r>
              <a:rPr lang="en-US" dirty="0" err="1">
                <a:latin typeface="+mn-lt"/>
              </a:rPr>
              <a:t>yüz</a:t>
            </a:r>
            <a:r>
              <a:rPr lang="en-US" dirty="0">
                <a:latin typeface="+mn-lt"/>
              </a:rPr>
              <a:t> </a:t>
            </a:r>
            <a:r>
              <a:rPr lang="en-US" dirty="0" err="1">
                <a:latin typeface="+mn-lt"/>
              </a:rPr>
              <a:t>koruyucu</a:t>
            </a:r>
            <a:r>
              <a:rPr lang="en-US" dirty="0">
                <a:latin typeface="+mn-lt"/>
              </a:rPr>
              <a:t>, </a:t>
            </a:r>
            <a:r>
              <a:rPr lang="en-US" dirty="0" err="1">
                <a:latin typeface="+mn-lt"/>
              </a:rPr>
              <a:t>önlük</a:t>
            </a:r>
            <a:r>
              <a:rPr lang="en-US" dirty="0">
                <a:latin typeface="+mn-lt"/>
              </a:rPr>
              <a:t>, </a:t>
            </a:r>
            <a:r>
              <a:rPr lang="en-US" dirty="0" err="1">
                <a:latin typeface="+mn-lt"/>
              </a:rPr>
              <a:t>maske</a:t>
            </a:r>
            <a:r>
              <a:rPr lang="tr-TR" dirty="0">
                <a:latin typeface="+mn-lt"/>
              </a:rPr>
              <a:t>) dikkat edilmeli</a:t>
            </a:r>
          </a:p>
          <a:p>
            <a:pPr>
              <a:lnSpc>
                <a:spcPct val="100000"/>
              </a:lnSpc>
              <a:spcBef>
                <a:spcPts val="1200"/>
              </a:spcBef>
            </a:pPr>
            <a:r>
              <a:rPr lang="tr-TR" dirty="0">
                <a:latin typeface="+mn-lt"/>
              </a:rPr>
              <a:t>Özellikle maskenin hasta odasından çıktıktan sonra en son çıkartılması ve sonrasında el hijyeni uygulanması ihmal edilmemeli</a:t>
            </a:r>
          </a:p>
          <a:p>
            <a:pPr>
              <a:lnSpc>
                <a:spcPct val="100000"/>
              </a:lnSpc>
              <a:spcBef>
                <a:spcPts val="1200"/>
              </a:spcBef>
            </a:pPr>
            <a:r>
              <a:rPr lang="tr-TR" dirty="0">
                <a:latin typeface="+mn-lt"/>
              </a:rPr>
              <a:t>Eldivenin bütünlüğünün bozulduğu, belirgin şekilde </a:t>
            </a:r>
            <a:r>
              <a:rPr lang="tr-TR" dirty="0" err="1">
                <a:latin typeface="+mn-lt"/>
              </a:rPr>
              <a:t>kontamine</a:t>
            </a:r>
            <a:r>
              <a:rPr lang="tr-TR" dirty="0">
                <a:latin typeface="+mn-lt"/>
              </a:rPr>
              <a:t> olduğu durumda eldiven çıkartılarak, el hijyeni sağlanmalı ve yeni eldiven giyilmeli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8831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3020120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51467" y="1343378"/>
            <a:ext cx="10058400" cy="5057421"/>
          </a:xfrm>
        </p:spPr>
        <p:txBody>
          <a:bodyPr>
            <a:normAutofit/>
          </a:bodyPr>
          <a:lstStyle/>
          <a:p>
            <a:pPr>
              <a:lnSpc>
                <a:spcPct val="100000"/>
              </a:lnSpc>
              <a:spcBef>
                <a:spcPts val="1200"/>
              </a:spcBef>
            </a:pPr>
            <a:r>
              <a:rPr lang="tr-TR" b="1" dirty="0" err="1">
                <a:latin typeface="+mn-lt"/>
              </a:rPr>
              <a:t>Aerosolizasyona</a:t>
            </a:r>
            <a:r>
              <a:rPr lang="tr-TR" b="1" dirty="0">
                <a:latin typeface="+mn-lt"/>
              </a:rPr>
              <a:t> neden olabilecek işlemler </a:t>
            </a:r>
            <a:r>
              <a:rPr lang="tr-TR" dirty="0">
                <a:latin typeface="+mn-lt"/>
              </a:rPr>
              <a:t>sırasında</a:t>
            </a:r>
          </a:p>
          <a:p>
            <a:pPr lvl="1">
              <a:lnSpc>
                <a:spcPct val="100000"/>
              </a:lnSpc>
              <a:spcBef>
                <a:spcPts val="1200"/>
              </a:spcBef>
            </a:pPr>
            <a:r>
              <a:rPr lang="tr-TR" dirty="0">
                <a:latin typeface="+mn-lt"/>
              </a:rPr>
              <a:t>Hasta odasında mutlak ihtiyaç duyulan sağlık personeli dışında kimse olmamasına özen gösterilmeli</a:t>
            </a:r>
          </a:p>
          <a:p>
            <a:pPr lvl="1">
              <a:lnSpc>
                <a:spcPct val="100000"/>
              </a:lnSpc>
              <a:spcBef>
                <a:spcPts val="1200"/>
              </a:spcBef>
            </a:pPr>
            <a:r>
              <a:rPr lang="tr-TR" dirty="0">
                <a:latin typeface="+mn-lt"/>
              </a:rPr>
              <a:t>İşlem sırasında kapının kapalı olması sağlanmalı </a:t>
            </a:r>
          </a:p>
          <a:p>
            <a:pPr lvl="1">
              <a:lnSpc>
                <a:spcPct val="100000"/>
              </a:lnSpc>
              <a:spcBef>
                <a:spcPts val="1200"/>
              </a:spcBef>
            </a:pPr>
            <a:r>
              <a:rPr lang="tr-TR" dirty="0">
                <a:latin typeface="+mn-lt"/>
              </a:rPr>
              <a:t>İşlem sonrasında bir süre, giriş-çıkış dahil kapı açık tutulmamalı</a:t>
            </a:r>
          </a:p>
          <a:p>
            <a:pPr lvl="1">
              <a:lnSpc>
                <a:spcPct val="100000"/>
              </a:lnSpc>
              <a:spcBef>
                <a:spcPts val="1200"/>
              </a:spcBef>
            </a:pPr>
            <a:r>
              <a:rPr lang="tr-TR" dirty="0">
                <a:latin typeface="+mn-lt"/>
              </a:rPr>
              <a:t>İlgili işlemler, doğal hava akışı ile yeterince havalandırılan, tercihen negatif basınçlı odalarda yapılmalı</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4456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2101260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61008"/>
            <a:ext cx="9445658" cy="4858817"/>
          </a:xfrm>
        </p:spPr>
        <p:txBody>
          <a:bodyPr>
            <a:normAutofit lnSpcReduction="10000"/>
          </a:bodyPr>
          <a:lstStyle/>
          <a:p>
            <a:pPr>
              <a:lnSpc>
                <a:spcPct val="100000"/>
              </a:lnSpc>
              <a:spcBef>
                <a:spcPts val="1200"/>
              </a:spcBef>
            </a:pPr>
            <a:r>
              <a:rPr lang="tr-TR" dirty="0">
                <a:latin typeface="+mn-lt"/>
              </a:rPr>
              <a:t>Hastaya temas öncesi ve sonrasında el hijyenine dikkat edilmeli (Sabun ve su veya alkol bazlı el antiseptikleri kullanılabilir)</a:t>
            </a:r>
          </a:p>
          <a:p>
            <a:pPr>
              <a:lnSpc>
                <a:spcPct val="100000"/>
              </a:lnSpc>
              <a:spcBef>
                <a:spcPts val="1200"/>
              </a:spcBef>
            </a:pPr>
            <a:r>
              <a:rPr lang="tr-TR" dirty="0">
                <a:latin typeface="+mn-lt"/>
              </a:rPr>
              <a:t>Eller gözle görülür derecede kirli ise el antiseptiği yerine mutlaka su ile sabun kullanılmalı</a:t>
            </a:r>
          </a:p>
          <a:p>
            <a:pPr>
              <a:lnSpc>
                <a:spcPct val="100000"/>
              </a:lnSpc>
              <a:spcBef>
                <a:spcPts val="1200"/>
              </a:spcBef>
            </a:pPr>
            <a:r>
              <a:rPr lang="tr-TR" dirty="0">
                <a:latin typeface="+mn-lt"/>
              </a:rPr>
              <a:t>Hasta, tıbbi açıdan önemli bir neden olmadıkça odasından çıkarılmamalı, odadan çıkması gerekli ise tıbbi maske ile transferi yapılmalı</a:t>
            </a:r>
          </a:p>
          <a:p>
            <a:pPr>
              <a:lnSpc>
                <a:spcPct val="100000"/>
              </a:lnSpc>
              <a:spcBef>
                <a:spcPts val="1200"/>
              </a:spcBef>
            </a:pPr>
            <a:r>
              <a:rPr lang="tr-TR" dirty="0">
                <a:latin typeface="+mn-lt"/>
              </a:rPr>
              <a:t>Hastanın bulunduğu ortam ve çevre temizliğinde, hasta nakledilmesinde kullanılan ambulanslar da dahil olmak üzere standart temizlik prosedürleri uygulanmalı</a:t>
            </a:r>
          </a:p>
          <a:p>
            <a:pPr>
              <a:lnSpc>
                <a:spcPct val="100000"/>
              </a:lnSpc>
              <a:spcBef>
                <a:spcPts val="1200"/>
              </a:spcBef>
            </a:pPr>
            <a:endParaRPr lang="tr-TR" dirty="0">
              <a:latin typeface="+mn-lt"/>
            </a:endParaRPr>
          </a:p>
        </p:txBody>
      </p:sp>
    </p:spTree>
    <p:extLst>
      <p:ext uri="{BB962C8B-B14F-4D97-AF65-F5344CB8AC3E}">
        <p14:creationId xmlns:p14="http://schemas.microsoft.com/office/powerpoint/2010/main" val="596233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89583"/>
            <a:ext cx="9872889" cy="4296842"/>
          </a:xfrm>
        </p:spPr>
        <p:txBody>
          <a:bodyPr>
            <a:normAutofit/>
          </a:bodyPr>
          <a:lstStyle/>
          <a:p>
            <a:pPr>
              <a:lnSpc>
                <a:spcPct val="100000"/>
              </a:lnSpc>
              <a:spcBef>
                <a:spcPts val="1200"/>
              </a:spcBef>
            </a:pPr>
            <a:r>
              <a:rPr lang="tr-TR" dirty="0">
                <a:latin typeface="+mn-lt"/>
              </a:rPr>
              <a:t>Hasta çıkartıları ve </a:t>
            </a:r>
            <a:r>
              <a:rPr lang="tr-TR" dirty="0" err="1">
                <a:latin typeface="+mn-lt"/>
              </a:rPr>
              <a:t>sekresyonları</a:t>
            </a:r>
            <a:r>
              <a:rPr lang="tr-TR" dirty="0">
                <a:latin typeface="+mn-lt"/>
              </a:rPr>
              <a:t> ile </a:t>
            </a:r>
            <a:r>
              <a:rPr lang="tr-TR" dirty="0" err="1">
                <a:latin typeface="+mn-lt"/>
              </a:rPr>
              <a:t>kontamine</a:t>
            </a:r>
            <a:r>
              <a:rPr lang="tr-TR" dirty="0">
                <a:latin typeface="+mn-lt"/>
              </a:rPr>
              <a:t> olan yüzeylerin temizliği “Hastane Öncesi Acil Sağlık Hizmetlerinde Enfeksiyon Hastalıklarından Korunma Rehberi’ne” uygun olarak ambulans temizliği sağlanmalı</a:t>
            </a:r>
          </a:p>
          <a:p>
            <a:pPr>
              <a:lnSpc>
                <a:spcPct val="100000"/>
              </a:lnSpc>
              <a:spcBef>
                <a:spcPts val="1200"/>
              </a:spcBef>
            </a:pPr>
            <a:r>
              <a:rPr lang="tr-TR" dirty="0">
                <a:latin typeface="+mn-lt"/>
              </a:rPr>
              <a:t>Hasta odayı </a:t>
            </a:r>
            <a:r>
              <a:rPr lang="tr-TR" dirty="0" err="1">
                <a:latin typeface="+mn-lt"/>
              </a:rPr>
              <a:t>boşaltıktan</a:t>
            </a:r>
            <a:r>
              <a:rPr lang="tr-TR" dirty="0">
                <a:latin typeface="+mn-lt"/>
              </a:rPr>
              <a:t> sonra; </a:t>
            </a:r>
          </a:p>
          <a:p>
            <a:pPr lvl="1">
              <a:lnSpc>
                <a:spcPct val="100000"/>
              </a:lnSpc>
              <a:spcBef>
                <a:spcPts val="1200"/>
              </a:spcBef>
            </a:pPr>
            <a:r>
              <a:rPr lang="tr-TR" dirty="0"/>
              <a:t>O</a:t>
            </a:r>
            <a:r>
              <a:rPr lang="tr-TR" dirty="0">
                <a:latin typeface="+mn-lt"/>
              </a:rPr>
              <a:t>da temizliği ve yer yüzey dezenfeksiyonu yapılır, </a:t>
            </a:r>
          </a:p>
          <a:p>
            <a:pPr lvl="1">
              <a:lnSpc>
                <a:spcPct val="100000"/>
              </a:lnSpc>
              <a:spcBef>
                <a:spcPts val="1200"/>
              </a:spcBef>
            </a:pPr>
            <a:r>
              <a:rPr lang="tr-TR" dirty="0"/>
              <a:t>O</a:t>
            </a:r>
            <a:r>
              <a:rPr lang="tr-TR" dirty="0">
                <a:latin typeface="+mn-lt"/>
              </a:rPr>
              <a:t>danın havalandırılmasının ardından odaya yeni bir hasta alınabilir</a:t>
            </a:r>
          </a:p>
        </p:txBody>
      </p:sp>
    </p:spTree>
    <p:extLst>
      <p:ext uri="{BB962C8B-B14F-4D97-AF65-F5344CB8AC3E}">
        <p14:creationId xmlns:p14="http://schemas.microsoft.com/office/powerpoint/2010/main" val="162369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32458"/>
            <a:ext cx="9445658" cy="3793083"/>
          </a:xfrm>
        </p:spPr>
        <p:txBody>
          <a:bodyPr>
            <a:normAutofit/>
          </a:bodyPr>
          <a:lstStyle/>
          <a:p>
            <a:pPr>
              <a:lnSpc>
                <a:spcPct val="100000"/>
              </a:lnSpc>
              <a:spcBef>
                <a:spcPts val="1200"/>
              </a:spcBef>
            </a:pPr>
            <a:r>
              <a:rPr lang="tr-TR" dirty="0">
                <a:latin typeface="+mn-lt"/>
              </a:rPr>
              <a:t>COVID-19 tanısı almış hastaya ölümü sonrasında, otopsi yapan kişiler veya </a:t>
            </a:r>
            <a:r>
              <a:rPr lang="tr-TR" dirty="0" err="1">
                <a:latin typeface="+mn-lt"/>
              </a:rPr>
              <a:t>gasilhane</a:t>
            </a:r>
            <a:r>
              <a:rPr lang="tr-TR" dirty="0">
                <a:latin typeface="+mn-lt"/>
              </a:rPr>
              <a:t> çalışanları</a:t>
            </a:r>
          </a:p>
          <a:p>
            <a:pPr marL="457200" lvl="1" indent="0">
              <a:lnSpc>
                <a:spcPct val="100000"/>
              </a:lnSpc>
              <a:spcBef>
                <a:spcPts val="1200"/>
              </a:spcBef>
              <a:buNone/>
            </a:pPr>
            <a:r>
              <a:rPr lang="tr-TR" dirty="0">
                <a:latin typeface="+mn-lt"/>
              </a:rPr>
              <a:t>Temasları sırasında kalın eldiven, N95/FFP2 </a:t>
            </a:r>
            <a:r>
              <a:rPr lang="en-US" dirty="0" err="1"/>
              <a:t>veya</a:t>
            </a:r>
            <a:r>
              <a:rPr lang="en-US" dirty="0"/>
              <a:t> N99/FFP3</a:t>
            </a:r>
            <a:r>
              <a:rPr lang="tr-TR" dirty="0">
                <a:latin typeface="+mn-lt"/>
              </a:rPr>
              <a:t> maske, gözlük / siperlik ve önlük kullanmalı</a:t>
            </a:r>
          </a:p>
          <a:p>
            <a:pPr>
              <a:lnSpc>
                <a:spcPct val="100000"/>
              </a:lnSpc>
              <a:spcBef>
                <a:spcPts val="1200"/>
              </a:spcBef>
            </a:pPr>
            <a:r>
              <a:rPr lang="tr-TR" dirty="0">
                <a:latin typeface="+mn-lt"/>
              </a:rPr>
              <a:t>Olası/kesin </a:t>
            </a:r>
            <a:r>
              <a:rPr lang="tr-TR" dirty="0"/>
              <a:t>COVID-19</a:t>
            </a:r>
            <a:r>
              <a:rPr lang="tr-TR" dirty="0">
                <a:latin typeface="+mn-lt"/>
              </a:rPr>
              <a:t> vakalarının ölümü halinde özel bir defin işlemi yoktur. </a:t>
            </a:r>
          </a:p>
          <a:p>
            <a:pPr marL="457200" lvl="1" indent="0">
              <a:lnSpc>
                <a:spcPct val="100000"/>
              </a:lnSpc>
              <a:spcBef>
                <a:spcPts val="1200"/>
              </a:spcBef>
              <a:buNone/>
            </a:pPr>
            <a:r>
              <a:rPr lang="tr-TR" b="1" dirty="0">
                <a:latin typeface="+mn-lt"/>
              </a:rPr>
              <a:t>Standart defin işlemleri uygulanır.</a:t>
            </a:r>
          </a:p>
          <a:p>
            <a:pPr>
              <a:lnSpc>
                <a:spcPct val="100000"/>
              </a:lnSpc>
              <a:spcBef>
                <a:spcPts val="1200"/>
              </a:spcBef>
            </a:pPr>
            <a:endParaRPr lang="tr-TR" dirty="0">
              <a:latin typeface="+mn-lt"/>
            </a:endParaRPr>
          </a:p>
        </p:txBody>
      </p:sp>
      <p:sp>
        <p:nvSpPr>
          <p:cNvPr id="4" name="Dikdörtgen 3">
            <a:extLst>
              <a:ext uri="{FF2B5EF4-FFF2-40B4-BE49-F238E27FC236}">
                <a16:creationId xmlns:a16="http://schemas.microsoft.com/office/drawing/2014/main" id="{00BD3115-2E8C-4B7D-B26C-B8E666807D13}"/>
              </a:ext>
            </a:extLst>
          </p:cNvPr>
          <p:cNvSpPr/>
          <p:nvPr/>
        </p:nvSpPr>
        <p:spPr>
          <a:xfrm>
            <a:off x="1461155" y="489845"/>
            <a:ext cx="10127525" cy="523220"/>
          </a:xfrm>
          <a:prstGeom prst="rect">
            <a:avLst/>
          </a:prstGeom>
        </p:spPr>
        <p:txBody>
          <a:bodyPr wrap="square">
            <a:spAutoFit/>
          </a:bodyPr>
          <a:lstStyle/>
          <a:p>
            <a:r>
              <a:rPr lang="tr-TR" sz="2800" b="1" dirty="0">
                <a:solidFill>
                  <a:schemeClr val="bg1"/>
                </a:solidFill>
              </a:rPr>
              <a:t>COVID-19</a:t>
            </a:r>
            <a:r>
              <a:rPr lang="tr-TR" sz="2800" dirty="0"/>
              <a:t> </a:t>
            </a:r>
            <a:r>
              <a:rPr lang="tr-TR" sz="2800" b="1" dirty="0">
                <a:solidFill>
                  <a:schemeClr val="bg1"/>
                </a:solidFill>
              </a:rPr>
              <a:t>tanısı almış hastaya ölümü sonrasında,</a:t>
            </a:r>
          </a:p>
        </p:txBody>
      </p:sp>
    </p:spTree>
    <p:extLst>
      <p:ext uri="{BB962C8B-B14F-4D97-AF65-F5344CB8AC3E}">
        <p14:creationId xmlns:p14="http://schemas.microsoft.com/office/powerpoint/2010/main" val="3411854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61156" y="1465784"/>
            <a:ext cx="10114844" cy="4658792"/>
          </a:xfrm>
        </p:spPr>
        <p:txBody>
          <a:bodyPr>
            <a:normAutofit/>
          </a:bodyPr>
          <a:lstStyle/>
          <a:p>
            <a:pPr>
              <a:lnSpc>
                <a:spcPct val="100000"/>
              </a:lnSpc>
              <a:spcBef>
                <a:spcPts val="1200"/>
              </a:spcBef>
            </a:pPr>
            <a:r>
              <a:rPr lang="tr-TR" sz="2400" dirty="0">
                <a:latin typeface="+mn-lt"/>
              </a:rPr>
              <a:t>Ambulanslarda kişisel koruyucu ekipman hazır olarak bulundurulmalı</a:t>
            </a:r>
          </a:p>
          <a:p>
            <a:pPr>
              <a:lnSpc>
                <a:spcPct val="100000"/>
              </a:lnSpc>
              <a:spcBef>
                <a:spcPts val="1200"/>
              </a:spcBef>
            </a:pPr>
            <a:r>
              <a:rPr lang="tr-TR" sz="2400" dirty="0">
                <a:latin typeface="+mn-lt"/>
              </a:rPr>
              <a:t>Hastaya ilk müdahale eden sağlık kurumuna hasta teslim edilene kadar ve ambulans temizlenene kadar kişisel koruyucu ekipman kullanılmalı</a:t>
            </a:r>
          </a:p>
          <a:p>
            <a:pPr>
              <a:lnSpc>
                <a:spcPct val="100000"/>
              </a:lnSpc>
              <a:spcBef>
                <a:spcPts val="1200"/>
              </a:spcBef>
            </a:pPr>
            <a:r>
              <a:rPr lang="tr-TR" sz="2400" dirty="0">
                <a:latin typeface="+mn-lt"/>
              </a:rPr>
              <a:t>Hastanın </a:t>
            </a:r>
            <a:r>
              <a:rPr lang="tr-TR" sz="2400" b="1" dirty="0" err="1">
                <a:latin typeface="+mn-lt"/>
              </a:rPr>
              <a:t>sekresyonları</a:t>
            </a:r>
            <a:r>
              <a:rPr lang="tr-TR" sz="2400" b="1" dirty="0">
                <a:latin typeface="+mn-lt"/>
              </a:rPr>
              <a:t> veya vücut çıkartılarının </a:t>
            </a:r>
            <a:r>
              <a:rPr lang="tr-TR" sz="2400" b="1" dirty="0" err="1">
                <a:latin typeface="+mn-lt"/>
              </a:rPr>
              <a:t>aerosolizasyonuna</a:t>
            </a:r>
            <a:r>
              <a:rPr lang="tr-TR" sz="2400" b="1" dirty="0">
                <a:latin typeface="+mn-lt"/>
              </a:rPr>
              <a:t> neden olabilecek girişim yapılacağında N95/FFP2 </a:t>
            </a:r>
            <a:r>
              <a:rPr lang="en-US" sz="2400" b="1" dirty="0" err="1">
                <a:latin typeface="+mn-lt"/>
              </a:rPr>
              <a:t>veya</a:t>
            </a:r>
            <a:r>
              <a:rPr lang="en-US" sz="2400" b="1" dirty="0">
                <a:latin typeface="+mn-lt"/>
              </a:rPr>
              <a:t> N99/FFP3 </a:t>
            </a:r>
            <a:r>
              <a:rPr lang="tr-TR" sz="2400" b="1" dirty="0">
                <a:latin typeface="+mn-lt"/>
              </a:rPr>
              <a:t>maske ve gözlük / siperlik </a:t>
            </a:r>
            <a:r>
              <a:rPr lang="tr-TR" sz="2400" dirty="0">
                <a:latin typeface="+mn-lt"/>
              </a:rPr>
              <a:t>kullanılmasına özen gösterilmeli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val="2033931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08633"/>
            <a:ext cx="9445658" cy="4820717"/>
          </a:xfrm>
        </p:spPr>
        <p:txBody>
          <a:bodyPr>
            <a:normAutofit/>
          </a:bodyPr>
          <a:lstStyle/>
          <a:p>
            <a:pPr>
              <a:lnSpc>
                <a:spcPct val="100000"/>
              </a:lnSpc>
              <a:spcBef>
                <a:spcPts val="1200"/>
              </a:spcBef>
            </a:pPr>
            <a:r>
              <a:rPr lang="tr-TR" dirty="0">
                <a:latin typeface="+mn-lt"/>
              </a:rPr>
              <a:t>Olası/kesin </a:t>
            </a:r>
            <a:r>
              <a:rPr lang="tr-TR" dirty="0"/>
              <a:t>COVID-19</a:t>
            </a:r>
            <a:r>
              <a:rPr lang="tr-TR" dirty="0">
                <a:latin typeface="+mn-lt"/>
              </a:rPr>
              <a:t> vakasının nakli sonrasında ambulanslar temizlenmeli ve dezenfeksiyonu sağlanmalı</a:t>
            </a:r>
          </a:p>
          <a:p>
            <a:pPr>
              <a:lnSpc>
                <a:spcPct val="100000"/>
              </a:lnSpc>
              <a:spcBef>
                <a:spcPts val="1200"/>
              </a:spcBef>
            </a:pPr>
            <a:r>
              <a:rPr lang="tr-TR" dirty="0">
                <a:latin typeface="+mn-lt"/>
              </a:rPr>
              <a:t>Temizleme işlemi kişisel koruyucu donanım giyilerek yapılmalı</a:t>
            </a:r>
          </a:p>
          <a:p>
            <a:pPr>
              <a:lnSpc>
                <a:spcPct val="100000"/>
              </a:lnSpc>
              <a:spcBef>
                <a:spcPts val="1200"/>
              </a:spcBef>
            </a:pPr>
            <a:r>
              <a:rPr lang="tr-TR" dirty="0">
                <a:latin typeface="+mn-lt"/>
              </a:rPr>
              <a:t>Ambulans temizliği “Hastane Öncesi Acil Sağlık Hizmetlerinde Enfeksiyon Hastalıklarından Korunma Rehberine” uygun olarak yapılmalı</a:t>
            </a:r>
          </a:p>
          <a:p>
            <a:pPr>
              <a:lnSpc>
                <a:spcPct val="100000"/>
              </a:lnSpc>
              <a:spcBef>
                <a:spcPts val="1200"/>
              </a:spcBef>
            </a:pPr>
            <a:r>
              <a:rPr lang="tr-TR" dirty="0">
                <a:latin typeface="+mn-lt"/>
              </a:rPr>
              <a:t>Ambulans temizliği yapılmadan başka bir vakaya gidilmemeli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val="2713814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753386" y="6502400"/>
            <a:ext cx="9445658" cy="355600"/>
          </a:xfrm>
        </p:spPr>
        <p:txBody>
          <a:bodyPr>
            <a:normAutofit/>
          </a:bodyPr>
          <a:lstStyle/>
          <a:p>
            <a:pPr marL="0" indent="0" algn="ctr">
              <a:lnSpc>
                <a:spcPct val="100000"/>
              </a:lnSpc>
              <a:spcBef>
                <a:spcPts val="1200"/>
              </a:spcBef>
              <a:buNone/>
            </a:pPr>
            <a:r>
              <a:rPr lang="tr-TR" sz="1600" dirty="0">
                <a:latin typeface="+mn-lt"/>
              </a:rPr>
              <a:t>Hastane Öncesi Acil Sağlık Hizmetlerinde Enfeksiyon Hastalıklarından Korunma Rehberi</a:t>
            </a:r>
          </a:p>
        </p:txBody>
      </p:sp>
      <p:sp>
        <p:nvSpPr>
          <p:cNvPr id="5" name="Unvan 1">
            <a:extLst>
              <a:ext uri="{FF2B5EF4-FFF2-40B4-BE49-F238E27FC236}">
                <a16:creationId xmlns:a16="http://schemas.microsoft.com/office/drawing/2014/main" id="{922E75BF-FCB7-4CE5-B102-5C6C2397FD40}"/>
              </a:ext>
            </a:extLst>
          </p:cNvPr>
          <p:cNvSpPr txBox="1">
            <a:spLocks/>
          </p:cNvSpPr>
          <p:nvPr/>
        </p:nvSpPr>
        <p:spPr>
          <a:xfrm>
            <a:off x="1664965" y="202982"/>
            <a:ext cx="90533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000" dirty="0">
                <a:solidFill>
                  <a:schemeClr val="bg1"/>
                </a:solidFill>
                <a:latin typeface="+mj-lt"/>
              </a:rPr>
              <a:t>Ambulans ve acil sağlık araçlarının temizliği ve dezenfeksiyonu için önerilen ürünler* ve özellikleri</a:t>
            </a:r>
          </a:p>
        </p:txBody>
      </p:sp>
      <p:graphicFrame>
        <p:nvGraphicFramePr>
          <p:cNvPr id="6" name="İçerik Yer Tutucusu 3">
            <a:extLst>
              <a:ext uri="{FF2B5EF4-FFF2-40B4-BE49-F238E27FC236}">
                <a16:creationId xmlns:a16="http://schemas.microsoft.com/office/drawing/2014/main" id="{63D74027-E6F5-458A-B027-E284664DB0FD}"/>
              </a:ext>
            </a:extLst>
          </p:cNvPr>
          <p:cNvGraphicFramePr>
            <a:graphicFrameLocks/>
          </p:cNvGraphicFramePr>
          <p:nvPr>
            <p:extLst/>
          </p:nvPr>
        </p:nvGraphicFramePr>
        <p:xfrm>
          <a:off x="436928" y="1090354"/>
          <a:ext cx="11574450" cy="5496500"/>
        </p:xfrm>
        <a:graphic>
          <a:graphicData uri="http://schemas.openxmlformats.org/drawingml/2006/table">
            <a:tbl>
              <a:tblPr firstRow="1" bandRow="1" bandCol="1">
                <a:tableStyleId>{F2DE63D5-997A-4646-A377-4702673A728D}</a:tableStyleId>
              </a:tblPr>
              <a:tblGrid>
                <a:gridCol w="1896717">
                  <a:extLst>
                    <a:ext uri="{9D8B030D-6E8A-4147-A177-3AD203B41FA5}">
                      <a16:colId xmlns:a16="http://schemas.microsoft.com/office/drawing/2014/main" val="3343801322"/>
                    </a:ext>
                  </a:extLst>
                </a:gridCol>
                <a:gridCol w="1493288">
                  <a:extLst>
                    <a:ext uri="{9D8B030D-6E8A-4147-A177-3AD203B41FA5}">
                      <a16:colId xmlns:a16="http://schemas.microsoft.com/office/drawing/2014/main" val="323577872"/>
                    </a:ext>
                  </a:extLst>
                </a:gridCol>
                <a:gridCol w="3921098">
                  <a:extLst>
                    <a:ext uri="{9D8B030D-6E8A-4147-A177-3AD203B41FA5}">
                      <a16:colId xmlns:a16="http://schemas.microsoft.com/office/drawing/2014/main" val="1820150166"/>
                    </a:ext>
                  </a:extLst>
                </a:gridCol>
                <a:gridCol w="4263347">
                  <a:extLst>
                    <a:ext uri="{9D8B030D-6E8A-4147-A177-3AD203B41FA5}">
                      <a16:colId xmlns:a16="http://schemas.microsoft.com/office/drawing/2014/main" val="3292546039"/>
                    </a:ext>
                  </a:extLst>
                </a:gridCol>
              </a:tblGrid>
              <a:tr h="263737">
                <a:tc>
                  <a:txBody>
                    <a:bodyPr/>
                    <a:lstStyle/>
                    <a:p>
                      <a:pPr algn="l">
                        <a:lnSpc>
                          <a:spcPct val="115000"/>
                        </a:lnSpc>
                        <a:spcAft>
                          <a:spcPts val="0"/>
                        </a:spcAft>
                      </a:pPr>
                      <a:r>
                        <a:rPr lang="en-US" sz="1200" dirty="0" err="1">
                          <a:solidFill>
                            <a:schemeClr val="tx1"/>
                          </a:solidFill>
                          <a:effectLst/>
                        </a:rPr>
                        <a:t>Ürün</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a:solidFill>
                            <a:schemeClr val="tx1"/>
                          </a:solidFill>
                          <a:effectLst/>
                        </a:rPr>
                        <a:t>Kullanım yeri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indent="57150" algn="l">
                        <a:lnSpc>
                          <a:spcPct val="115000"/>
                        </a:lnSpc>
                        <a:spcAft>
                          <a:spcPts val="0"/>
                        </a:spcAft>
                      </a:pPr>
                      <a:r>
                        <a:rPr lang="en-US" sz="1200" dirty="0" err="1">
                          <a:solidFill>
                            <a:schemeClr val="tx1"/>
                          </a:solidFill>
                          <a:effectLst/>
                        </a:rPr>
                        <a:t>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dirty="0" err="1">
                          <a:solidFill>
                            <a:schemeClr val="tx1"/>
                          </a:solidFill>
                          <a:effectLst/>
                        </a:rPr>
                        <a:t>Dezavantajları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extLst>
                  <a:ext uri="{0D108BD9-81ED-4DB2-BD59-A6C34878D82A}">
                    <a16:rowId xmlns:a16="http://schemas.microsoft.com/office/drawing/2014/main" val="2118704691"/>
                  </a:ext>
                </a:extLst>
              </a:tr>
              <a:tr h="1413193">
                <a:tc>
                  <a:txBody>
                    <a:bodyPr/>
                    <a:lstStyle/>
                    <a:p>
                      <a:pPr algn="l">
                        <a:lnSpc>
                          <a:spcPct val="115000"/>
                        </a:lnSpc>
                        <a:spcAft>
                          <a:spcPts val="0"/>
                        </a:spcAft>
                      </a:pP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Çözeltileri</a:t>
                      </a:r>
                      <a:r>
                        <a:rPr lang="en-US" sz="1200" dirty="0">
                          <a:solidFill>
                            <a:schemeClr val="tx1"/>
                          </a:solidFill>
                          <a:effectLst/>
                        </a:rPr>
                        <a:t> (</a:t>
                      </a:r>
                      <a:r>
                        <a:rPr lang="en-US" sz="1200" dirty="0" err="1">
                          <a:solidFill>
                            <a:schemeClr val="tx1"/>
                          </a:solidFill>
                          <a:effectLst/>
                        </a:rPr>
                        <a:t>Etil</a:t>
                      </a:r>
                      <a:r>
                        <a:rPr lang="en-US" sz="1200" dirty="0">
                          <a:solidFill>
                            <a:schemeClr val="tx1"/>
                          </a:solidFill>
                          <a:effectLst/>
                        </a:rPr>
                        <a:t>/</a:t>
                      </a:r>
                      <a:r>
                        <a:rPr lang="en-US" sz="1200" dirty="0" err="1">
                          <a:solidFill>
                            <a:schemeClr val="tx1"/>
                          </a:solidFill>
                          <a:effectLst/>
                        </a:rPr>
                        <a:t>izopropil</a:t>
                      </a:r>
                      <a:r>
                        <a:rPr lang="en-US" sz="1200" dirty="0">
                          <a:solidFill>
                            <a:schemeClr val="tx1"/>
                          </a:solidFill>
                          <a:effectLst/>
                        </a:rPr>
                        <a:t>) </a:t>
                      </a:r>
                      <a:endParaRPr lang="tr-TR" sz="1200" dirty="0">
                        <a:solidFill>
                          <a:schemeClr val="tx1"/>
                        </a:solidFill>
                        <a:effectLst/>
                      </a:endParaRPr>
                    </a:p>
                    <a:p>
                      <a:pPr algn="l">
                        <a:lnSpc>
                          <a:spcPct val="115000"/>
                        </a:lnSpc>
                        <a:spcAft>
                          <a:spcPts val="0"/>
                        </a:spcAft>
                      </a:pPr>
                      <a:r>
                        <a:rPr lang="en-US" sz="1200" dirty="0">
                          <a:solidFill>
                            <a:schemeClr val="tx1"/>
                          </a:solidFill>
                          <a:effectLst/>
                        </a:rPr>
                        <a:t>(</a:t>
                      </a:r>
                      <a:r>
                        <a:rPr lang="en-US" sz="1200" dirty="0" err="1">
                          <a:solidFill>
                            <a:schemeClr val="tx1"/>
                          </a:solidFill>
                          <a:effectLst/>
                        </a:rPr>
                        <a:t>en</a:t>
                      </a:r>
                      <a:r>
                        <a:rPr lang="en-US" sz="1200" dirty="0">
                          <a:solidFill>
                            <a:schemeClr val="tx1"/>
                          </a:solidFill>
                          <a:effectLst/>
                        </a:rPr>
                        <a:t> </a:t>
                      </a:r>
                      <a:r>
                        <a:rPr lang="en-US" sz="1200" dirty="0" err="1">
                          <a:solidFill>
                            <a:schemeClr val="tx1"/>
                          </a:solidFill>
                          <a:effectLst/>
                        </a:rPr>
                        <a:t>az</a:t>
                      </a:r>
                      <a:r>
                        <a:rPr lang="en-US" sz="1200" dirty="0">
                          <a:solidFill>
                            <a:schemeClr val="tx1"/>
                          </a:solidFill>
                          <a:effectLst/>
                        </a:rPr>
                        <a:t> %70lik) (</a:t>
                      </a:r>
                      <a:r>
                        <a:rPr lang="en-US" sz="1200" dirty="0" err="1">
                          <a:solidFill>
                            <a:schemeClr val="tx1"/>
                          </a:solidFill>
                          <a:effectLst/>
                        </a:rPr>
                        <a:t>Etil</a:t>
                      </a:r>
                      <a:r>
                        <a:rPr lang="en-US" sz="1200" dirty="0">
                          <a:solidFill>
                            <a:schemeClr val="tx1"/>
                          </a:solidFill>
                          <a:effectLst/>
                        </a:rPr>
                        <a:t> </a:t>
                      </a: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Etanol</a:t>
                      </a:r>
                      <a:r>
                        <a:rPr lang="en-US" sz="1200" dirty="0">
                          <a:solidFill>
                            <a:schemeClr val="tx1"/>
                          </a:solidFill>
                          <a:effectLst/>
                        </a:rPr>
                        <a:t> Cas No: 64-17-5)**</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Steteskoplar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Pulsoksimetreler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Defibrilatör</a:t>
                      </a:r>
                      <a:r>
                        <a:rPr lang="en-US" sz="1200" dirty="0">
                          <a:solidFill>
                            <a:schemeClr val="tx1"/>
                          </a:solidFill>
                          <a:effectLst/>
                        </a:rPr>
                        <a:t> </a:t>
                      </a:r>
                      <a:r>
                        <a:rPr lang="en-US" sz="1200" dirty="0" err="1">
                          <a:solidFill>
                            <a:schemeClr val="tx1"/>
                          </a:solidFill>
                          <a:effectLst/>
                        </a:rPr>
                        <a:t>kaşıkları</a:t>
                      </a:r>
                      <a:r>
                        <a:rPr lang="en-US" sz="1200" dirty="0">
                          <a:solidFill>
                            <a:schemeClr val="tx1"/>
                          </a:solidFill>
                          <a:effectLst/>
                        </a:rPr>
                        <a:t> vb.</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Toksisite</a:t>
                      </a:r>
                      <a:r>
                        <a:rPr lang="en-US" sz="1200" dirty="0">
                          <a:solidFill>
                            <a:schemeClr val="tx1"/>
                          </a:solidFill>
                          <a:effectLst/>
                        </a:rPr>
                        <a:t> yok</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 </a:t>
                      </a: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Tortu</a:t>
                      </a:r>
                      <a:r>
                        <a:rPr lang="en-US" sz="1200" dirty="0">
                          <a:solidFill>
                            <a:schemeClr val="tx1"/>
                          </a:solidFill>
                          <a:effectLst/>
                        </a:rPr>
                        <a:t> </a:t>
                      </a:r>
                      <a:r>
                        <a:rPr lang="en-US" sz="1200" dirty="0" err="1">
                          <a:solidFill>
                            <a:schemeClr val="tx1"/>
                          </a:solidFill>
                          <a:effectLst/>
                        </a:rPr>
                        <a:t>bırakmaz</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Çabuk</a:t>
                      </a:r>
                      <a:r>
                        <a:rPr lang="en-US" sz="1200" dirty="0">
                          <a:solidFill>
                            <a:schemeClr val="tx1"/>
                          </a:solidFill>
                          <a:effectLst/>
                        </a:rPr>
                        <a:t> </a:t>
                      </a:r>
                      <a:r>
                        <a:rPr lang="en-US" sz="1200" dirty="0" err="1">
                          <a:solidFill>
                            <a:schemeClr val="tx1"/>
                          </a:solidFill>
                          <a:effectLst/>
                        </a:rPr>
                        <a:t>buharlaştığından</a:t>
                      </a:r>
                      <a:r>
                        <a:rPr lang="en-US" sz="1200" dirty="0">
                          <a:solidFill>
                            <a:schemeClr val="tx1"/>
                          </a:solidFill>
                          <a:effectLst/>
                        </a:rPr>
                        <a:t> ideal </a:t>
                      </a:r>
                      <a:r>
                        <a:rPr lang="en-US" sz="1200" dirty="0" err="1">
                          <a:solidFill>
                            <a:schemeClr val="tx1"/>
                          </a:solidFill>
                          <a:effectLst/>
                        </a:rPr>
                        <a:t>bir</a:t>
                      </a:r>
                      <a:r>
                        <a:rPr lang="en-US" sz="1200" dirty="0">
                          <a:solidFill>
                            <a:schemeClr val="tx1"/>
                          </a:solidFill>
                          <a:effectLst/>
                        </a:rPr>
                        <a:t> </a:t>
                      </a:r>
                      <a:r>
                        <a:rPr lang="en-US" sz="1200" dirty="0" err="1">
                          <a:solidFill>
                            <a:schemeClr val="tx1"/>
                          </a:solidFill>
                          <a:effectLst/>
                        </a:rPr>
                        <a:t>yüzey</a:t>
                      </a:r>
                      <a:r>
                        <a:rPr lang="en-US" sz="1200" dirty="0">
                          <a:solidFill>
                            <a:schemeClr val="tx1"/>
                          </a:solidFill>
                          <a:effectLst/>
                        </a:rPr>
                        <a:t> </a:t>
                      </a:r>
                      <a:r>
                        <a:rPr lang="en-US" sz="1200" dirty="0" err="1">
                          <a:solidFill>
                            <a:schemeClr val="tx1"/>
                          </a:solidFill>
                          <a:effectLst/>
                        </a:rPr>
                        <a:t>dezenfektanı</a:t>
                      </a:r>
                      <a:r>
                        <a:rPr lang="en-US" sz="1200" dirty="0">
                          <a:solidFill>
                            <a:schemeClr val="tx1"/>
                          </a:solidFill>
                          <a:effectLst/>
                        </a:rPr>
                        <a:t> </a:t>
                      </a:r>
                      <a:r>
                        <a:rPr lang="en-US" sz="1200" dirty="0" err="1">
                          <a:solidFill>
                            <a:schemeClr val="tx1"/>
                          </a:solidFill>
                          <a:effectLst/>
                        </a:rPr>
                        <a:t>değildir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Son </a:t>
                      </a:r>
                      <a:r>
                        <a:rPr lang="en-US" sz="1200" dirty="0" err="1">
                          <a:solidFill>
                            <a:schemeClr val="tx1"/>
                          </a:solidFill>
                          <a:effectLst/>
                        </a:rPr>
                        <a:t>derece</a:t>
                      </a:r>
                      <a:r>
                        <a:rPr lang="en-US" sz="1200" dirty="0">
                          <a:solidFill>
                            <a:schemeClr val="tx1"/>
                          </a:solidFill>
                          <a:effectLst/>
                        </a:rPr>
                        <a:t> </a:t>
                      </a:r>
                      <a:r>
                        <a:rPr lang="en-US" sz="1200" dirty="0" err="1">
                          <a:solidFill>
                            <a:schemeClr val="tx1"/>
                          </a:solidFill>
                          <a:effectLst/>
                        </a:rPr>
                        <a:t>yanıcıdır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Plastik</a:t>
                      </a:r>
                      <a:r>
                        <a:rPr lang="en-US" sz="1200" dirty="0">
                          <a:solidFill>
                            <a:schemeClr val="tx1"/>
                          </a:solidFill>
                          <a:effectLst/>
                        </a:rPr>
                        <a:t>, </a:t>
                      </a:r>
                      <a:r>
                        <a:rPr lang="en-US" sz="1200" dirty="0" err="1">
                          <a:solidFill>
                            <a:schemeClr val="tx1"/>
                          </a:solidFill>
                          <a:effectLst/>
                        </a:rPr>
                        <a:t>kauçuk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silikon</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zararlıdır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2070602711"/>
                  </a:ext>
                </a:extLst>
              </a:tr>
              <a:tr h="1521360">
                <a:tc>
                  <a:txBody>
                    <a:bodyPr/>
                    <a:lstStyle/>
                    <a:p>
                      <a:pPr algn="l">
                        <a:lnSpc>
                          <a:spcPct val="115000"/>
                        </a:lnSpc>
                        <a:spcAft>
                          <a:spcPts val="0"/>
                        </a:spcAft>
                      </a:pPr>
                      <a:r>
                        <a:rPr lang="en-US" sz="1200" dirty="0" err="1">
                          <a:solidFill>
                            <a:schemeClr val="tx1"/>
                          </a:solidFill>
                          <a:effectLst/>
                        </a:rPr>
                        <a:t>Standart</a:t>
                      </a:r>
                      <a:r>
                        <a:rPr lang="en-US" sz="1200" dirty="0">
                          <a:solidFill>
                            <a:schemeClr val="tx1"/>
                          </a:solidFill>
                          <a:effectLst/>
                        </a:rPr>
                        <a:t> </a:t>
                      </a:r>
                      <a:r>
                        <a:rPr lang="en-US" sz="1200" dirty="0" err="1">
                          <a:solidFill>
                            <a:schemeClr val="tx1"/>
                          </a:solidFill>
                          <a:effectLst/>
                        </a:rPr>
                        <a:t>Çamaşır</a:t>
                      </a:r>
                      <a:r>
                        <a:rPr lang="en-US" sz="1200" dirty="0">
                          <a:solidFill>
                            <a:schemeClr val="tx1"/>
                          </a:solidFill>
                          <a:effectLst/>
                        </a:rPr>
                        <a:t> </a:t>
                      </a:r>
                      <a:r>
                        <a:rPr lang="en-US" sz="1200" dirty="0" err="1">
                          <a:solidFill>
                            <a:schemeClr val="tx1"/>
                          </a:solidFill>
                          <a:effectLst/>
                        </a:rPr>
                        <a:t>suyu</a:t>
                      </a:r>
                      <a:r>
                        <a:rPr lang="en-US" sz="1200" dirty="0">
                          <a:solidFill>
                            <a:schemeClr val="tx1"/>
                          </a:solidFill>
                          <a:effectLst/>
                        </a:rPr>
                        <a:t>*** (1:10 normal </a:t>
                      </a:r>
                      <a:r>
                        <a:rPr lang="en-US" sz="1200" dirty="0" err="1">
                          <a:solidFill>
                            <a:schemeClr val="tx1"/>
                          </a:solidFill>
                          <a:effectLst/>
                        </a:rPr>
                        <a:t>sulandırmada</a:t>
                      </a:r>
                      <a:r>
                        <a:rPr lang="en-US" sz="1200" dirty="0">
                          <a:solidFill>
                            <a:schemeClr val="tx1"/>
                          </a:solidFill>
                          <a:effectLst/>
                        </a:rPr>
                        <a:t>) (</a:t>
                      </a:r>
                      <a:r>
                        <a:rPr lang="en-US" sz="1200" dirty="0" err="1">
                          <a:solidFill>
                            <a:schemeClr val="tx1"/>
                          </a:solidFill>
                          <a:effectLst/>
                        </a:rPr>
                        <a:t>Sodyum</a:t>
                      </a:r>
                      <a:r>
                        <a:rPr lang="en-US" sz="1200" dirty="0">
                          <a:solidFill>
                            <a:schemeClr val="tx1"/>
                          </a:solidFill>
                          <a:effectLst/>
                        </a:rPr>
                        <a:t> </a:t>
                      </a:r>
                      <a:r>
                        <a:rPr lang="en-US" sz="1200" dirty="0" err="1">
                          <a:solidFill>
                            <a:schemeClr val="tx1"/>
                          </a:solidFill>
                          <a:effectLst/>
                        </a:rPr>
                        <a:t>hipoklorit</a:t>
                      </a:r>
                      <a:r>
                        <a:rPr lang="en-US" sz="1200" dirty="0">
                          <a:solidFill>
                            <a:schemeClr val="tx1"/>
                          </a:solidFill>
                          <a:effectLst/>
                        </a:rPr>
                        <a:t> Cas No: 7681-52-9)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Kan </a:t>
                      </a:r>
                      <a:r>
                        <a:rPr lang="en-US" sz="1200" dirty="0" err="1">
                          <a:solidFill>
                            <a:schemeClr val="tx1"/>
                          </a:solidFill>
                          <a:effectLst/>
                        </a:rPr>
                        <a:t>bulaşları</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Ulaşımı</a:t>
                      </a:r>
                      <a:r>
                        <a:rPr lang="en-US" sz="1200" dirty="0">
                          <a:solidFill>
                            <a:schemeClr val="tx1"/>
                          </a:solidFill>
                          <a:effectLst/>
                        </a:rPr>
                        <a:t> </a:t>
                      </a:r>
                      <a:r>
                        <a:rPr lang="en-US" sz="1200" dirty="0" err="1">
                          <a:solidFill>
                            <a:schemeClr val="tx1"/>
                          </a:solidFill>
                          <a:effectLst/>
                        </a:rPr>
                        <a:t>kolay</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Kullanıma</a:t>
                      </a:r>
                      <a:r>
                        <a:rPr lang="en-US" sz="1200" dirty="0">
                          <a:solidFill>
                            <a:schemeClr val="tx1"/>
                          </a:solidFill>
                          <a:effectLst/>
                        </a:rPr>
                        <a:t> </a:t>
                      </a:r>
                      <a:r>
                        <a:rPr lang="en-US" sz="1200" dirty="0" err="1">
                          <a:solidFill>
                            <a:schemeClr val="tx1"/>
                          </a:solidFill>
                          <a:effectLst/>
                        </a:rPr>
                        <a:t>hazır</a:t>
                      </a:r>
                      <a:r>
                        <a:rPr lang="en-US" sz="1200" dirty="0">
                          <a:solidFill>
                            <a:schemeClr val="tx1"/>
                          </a:solidFill>
                          <a:effectLst/>
                        </a:rPr>
                        <a:t> </a:t>
                      </a: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spreyleri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Sporosidal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virüsidal</a:t>
                      </a:r>
                      <a:r>
                        <a:rPr lang="en-US" sz="1200" dirty="0">
                          <a:solidFill>
                            <a:schemeClr val="tx1"/>
                          </a:solidFill>
                          <a:effectLst/>
                        </a:rPr>
                        <a:t> (</a:t>
                      </a:r>
                      <a:r>
                        <a:rPr lang="en-US" sz="1200" dirty="0" err="1">
                          <a:solidFill>
                            <a:schemeClr val="tx1"/>
                          </a:solidFill>
                          <a:effectLst/>
                        </a:rPr>
                        <a:t>C.difficile</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Norovirus’a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a:solidFill>
                            <a:schemeClr val="tx1"/>
                          </a:solidFill>
                          <a:effectLst/>
                        </a:rPr>
                        <a:t>Metal </a:t>
                      </a:r>
                      <a:r>
                        <a:rPr lang="en-US" sz="1200" dirty="0" err="1">
                          <a:solidFill>
                            <a:schemeClr val="tx1"/>
                          </a:solidFill>
                          <a:effectLst/>
                        </a:rPr>
                        <a:t>ekipmanlara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Cilt</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mükoz</a:t>
                      </a:r>
                      <a:r>
                        <a:rPr lang="en-US" sz="1200" dirty="0">
                          <a:solidFill>
                            <a:schemeClr val="tx1"/>
                          </a:solidFill>
                          <a:effectLst/>
                        </a:rPr>
                        <a:t> </a:t>
                      </a:r>
                      <a:r>
                        <a:rPr lang="en-US" sz="1200" dirty="0" err="1">
                          <a:solidFill>
                            <a:schemeClr val="tx1"/>
                          </a:solidFill>
                          <a:effectLst/>
                        </a:rPr>
                        <a:t>membranlara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 </a:t>
                      </a:r>
                      <a:r>
                        <a:rPr lang="en-US" sz="1200" dirty="0" err="1">
                          <a:solidFill>
                            <a:schemeClr val="tx1"/>
                          </a:solidFill>
                          <a:effectLst/>
                        </a:rPr>
                        <a:t>tahriş</a:t>
                      </a:r>
                      <a:r>
                        <a:rPr lang="en-US" sz="1200" dirty="0">
                          <a:solidFill>
                            <a:schemeClr val="tx1"/>
                          </a:solidFill>
                          <a:effectLst/>
                        </a:rPr>
                        <a:t> </a:t>
                      </a:r>
                      <a:r>
                        <a:rPr lang="en-US" sz="1200" dirty="0" err="1">
                          <a:solidFill>
                            <a:schemeClr val="tx1"/>
                          </a:solidFill>
                          <a:effectLst/>
                        </a:rPr>
                        <a:t>edicidir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Sulandırıldıktan</a:t>
                      </a:r>
                      <a:r>
                        <a:rPr lang="en-US" sz="1200" dirty="0">
                          <a:solidFill>
                            <a:schemeClr val="tx1"/>
                          </a:solidFill>
                          <a:effectLst/>
                        </a:rPr>
                        <a:t> </a:t>
                      </a:r>
                      <a:r>
                        <a:rPr lang="en-US" sz="1200" dirty="0" err="1">
                          <a:solidFill>
                            <a:schemeClr val="tx1"/>
                          </a:solidFill>
                          <a:effectLst/>
                        </a:rPr>
                        <a:t>sonra</a:t>
                      </a:r>
                      <a:r>
                        <a:rPr lang="en-US" sz="1200" dirty="0">
                          <a:solidFill>
                            <a:schemeClr val="tx1"/>
                          </a:solidFill>
                          <a:effectLst/>
                        </a:rPr>
                        <a:t> 24 </a:t>
                      </a:r>
                      <a:r>
                        <a:rPr lang="en-US" sz="1200" dirty="0" err="1">
                          <a:solidFill>
                            <a:schemeClr val="tx1"/>
                          </a:solidFill>
                          <a:effectLst/>
                        </a:rPr>
                        <a:t>saat</a:t>
                      </a:r>
                      <a:r>
                        <a:rPr lang="en-US" sz="1200" dirty="0">
                          <a:solidFill>
                            <a:schemeClr val="tx1"/>
                          </a:solidFill>
                          <a:effectLst/>
                        </a:rPr>
                        <a:t> </a:t>
                      </a:r>
                      <a:r>
                        <a:rPr lang="en-US" sz="1200" dirty="0" err="1">
                          <a:solidFill>
                            <a:schemeClr val="tx1"/>
                          </a:solidFill>
                          <a:effectLst/>
                        </a:rPr>
                        <a:t>içinde</a:t>
                      </a:r>
                      <a:r>
                        <a:rPr lang="en-US" sz="1200" dirty="0">
                          <a:solidFill>
                            <a:schemeClr val="tx1"/>
                          </a:solidFill>
                          <a:effectLst/>
                        </a:rPr>
                        <a:t> </a:t>
                      </a:r>
                      <a:r>
                        <a:rPr lang="en-US" sz="1200" dirty="0" err="1">
                          <a:solidFill>
                            <a:schemeClr val="tx1"/>
                          </a:solidFill>
                          <a:effectLst/>
                        </a:rPr>
                        <a:t>kullanılmalıdır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Giysileri</a:t>
                      </a:r>
                      <a:r>
                        <a:rPr lang="en-US" sz="1200" dirty="0">
                          <a:solidFill>
                            <a:schemeClr val="tx1"/>
                          </a:solidFill>
                          <a:effectLst/>
                        </a:rPr>
                        <a:t> </a:t>
                      </a:r>
                      <a:r>
                        <a:rPr lang="en-US" sz="1200" dirty="0" err="1">
                          <a:solidFill>
                            <a:schemeClr val="tx1"/>
                          </a:solidFill>
                          <a:effectLst/>
                        </a:rPr>
                        <a:t>boyayabilir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3398805687"/>
                  </a:ext>
                </a:extLst>
              </a:tr>
              <a:tr h="1413193">
                <a:tc>
                  <a:txBody>
                    <a:bodyPr/>
                    <a:lstStyle/>
                    <a:p>
                      <a:pPr algn="l">
                        <a:lnSpc>
                          <a:spcPct val="115000"/>
                        </a:lnSpc>
                        <a:spcAft>
                          <a:spcPts val="0"/>
                        </a:spcAft>
                      </a:pPr>
                      <a:r>
                        <a:rPr lang="en-US" sz="1200" dirty="0" err="1">
                          <a:solidFill>
                            <a:schemeClr val="tx1"/>
                          </a:solidFill>
                          <a:effectLst/>
                        </a:rPr>
                        <a:t>Hidrojen</a:t>
                      </a:r>
                      <a:r>
                        <a:rPr lang="en-US" sz="1200" dirty="0">
                          <a:solidFill>
                            <a:schemeClr val="tx1"/>
                          </a:solidFill>
                          <a:effectLst/>
                        </a:rPr>
                        <a:t> </a:t>
                      </a:r>
                      <a:r>
                        <a:rPr lang="en-US" sz="1200" dirty="0" err="1">
                          <a:solidFill>
                            <a:schemeClr val="tx1"/>
                          </a:solidFill>
                          <a:effectLst/>
                        </a:rPr>
                        <a:t>Peroksit</a:t>
                      </a:r>
                      <a:r>
                        <a:rPr lang="en-US" sz="1200" dirty="0">
                          <a:solidFill>
                            <a:schemeClr val="tx1"/>
                          </a:solidFill>
                          <a:effectLst/>
                        </a:rPr>
                        <a:t> (%0,5) (Cas No: 7722-84-1)**</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Ekipmanların</a:t>
                      </a:r>
                      <a:r>
                        <a:rPr lang="en-US" sz="1200" dirty="0">
                          <a:solidFill>
                            <a:schemeClr val="tx1"/>
                          </a:solidFill>
                          <a:effectLst/>
                        </a:rPr>
                        <a:t> </a:t>
                      </a: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yüzeyleri</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Çevre</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güvenli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madde</a:t>
                      </a:r>
                      <a:r>
                        <a:rPr lang="en-US" sz="1200" dirty="0">
                          <a:solidFill>
                            <a:schemeClr val="tx1"/>
                          </a:solidFill>
                          <a:effectLst/>
                        </a:rPr>
                        <a:t> </a:t>
                      </a:r>
                      <a:r>
                        <a:rPr lang="en-US" sz="1200" dirty="0" err="1">
                          <a:solidFill>
                            <a:schemeClr val="tx1"/>
                          </a:solidFill>
                          <a:effectLst/>
                        </a:rPr>
                        <a:t>varlığında</a:t>
                      </a:r>
                      <a:r>
                        <a:rPr lang="en-US" sz="1200" dirty="0">
                          <a:solidFill>
                            <a:schemeClr val="tx1"/>
                          </a:solidFill>
                          <a:effectLst/>
                        </a:rPr>
                        <a:t> </a:t>
                      </a:r>
                      <a:r>
                        <a:rPr lang="en-US" sz="1200" dirty="0" err="1">
                          <a:solidFill>
                            <a:schemeClr val="tx1"/>
                          </a:solidFill>
                          <a:effectLst/>
                        </a:rPr>
                        <a:t>aktif</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sıvı</a:t>
                      </a:r>
                      <a:r>
                        <a:rPr lang="en-US" sz="1200" dirty="0">
                          <a:solidFill>
                            <a:schemeClr val="tx1"/>
                          </a:solidFill>
                          <a:effectLst/>
                        </a:rPr>
                        <a:t> </a:t>
                      </a:r>
                      <a:r>
                        <a:rPr lang="en-US" sz="1200" dirty="0" err="1">
                          <a:solidFill>
                            <a:schemeClr val="tx1"/>
                          </a:solidFill>
                          <a:effectLst/>
                        </a:rPr>
                        <a:t>hali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mükemmel</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Bakır</a:t>
                      </a:r>
                      <a:r>
                        <a:rPr lang="en-US" sz="1200" dirty="0">
                          <a:solidFill>
                            <a:schemeClr val="tx1"/>
                          </a:solidFill>
                          <a:effectLst/>
                        </a:rPr>
                        <a:t>, </a:t>
                      </a:r>
                      <a:r>
                        <a:rPr lang="en-US" sz="1200" dirty="0" err="1">
                          <a:solidFill>
                            <a:schemeClr val="tx1"/>
                          </a:solidFill>
                          <a:effectLst/>
                        </a:rPr>
                        <a:t>çinko</a:t>
                      </a:r>
                      <a:r>
                        <a:rPr lang="en-US" sz="1200" dirty="0">
                          <a:solidFill>
                            <a:schemeClr val="tx1"/>
                          </a:solidFill>
                          <a:effectLst/>
                        </a:rPr>
                        <a:t>, </a:t>
                      </a:r>
                      <a:r>
                        <a:rPr lang="en-US" sz="1200" dirty="0" err="1">
                          <a:solidFill>
                            <a:schemeClr val="tx1"/>
                          </a:solidFill>
                          <a:effectLst/>
                        </a:rPr>
                        <a:t>pirinç</a:t>
                      </a:r>
                      <a:r>
                        <a:rPr lang="en-US" sz="1200" dirty="0">
                          <a:solidFill>
                            <a:schemeClr val="tx1"/>
                          </a:solidFill>
                          <a:effectLst/>
                        </a:rPr>
                        <a:t>, </a:t>
                      </a:r>
                      <a:r>
                        <a:rPr lang="en-US" sz="1200" dirty="0" err="1">
                          <a:solidFill>
                            <a:schemeClr val="tx1"/>
                          </a:solidFill>
                          <a:effectLst/>
                        </a:rPr>
                        <a:t>akrilik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alüminyuma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3393430406"/>
                  </a:ext>
                </a:extLst>
              </a:tr>
              <a:tr h="800563">
                <a:tc>
                  <a:txBody>
                    <a:bodyPr/>
                    <a:lstStyle/>
                    <a:p>
                      <a:pPr algn="l">
                        <a:lnSpc>
                          <a:spcPct val="115000"/>
                        </a:lnSpc>
                        <a:spcAft>
                          <a:spcPts val="0"/>
                        </a:spcAft>
                      </a:pPr>
                      <a:r>
                        <a:rPr lang="en-US" sz="1200" dirty="0" err="1">
                          <a:solidFill>
                            <a:schemeClr val="tx1"/>
                          </a:solidFill>
                          <a:effectLst/>
                        </a:rPr>
                        <a:t>Kuaterner</a:t>
                      </a:r>
                      <a:r>
                        <a:rPr lang="en-US" sz="1200" dirty="0">
                          <a:solidFill>
                            <a:schemeClr val="tx1"/>
                          </a:solidFill>
                          <a:effectLst/>
                        </a:rPr>
                        <a:t> </a:t>
                      </a:r>
                      <a:r>
                        <a:rPr lang="en-US" sz="1200" dirty="0" err="1">
                          <a:solidFill>
                            <a:schemeClr val="tx1"/>
                          </a:solidFill>
                          <a:effectLst/>
                        </a:rPr>
                        <a:t>amonyum</a:t>
                      </a:r>
                      <a:r>
                        <a:rPr lang="en-US" sz="1200" dirty="0">
                          <a:solidFill>
                            <a:schemeClr val="tx1"/>
                          </a:solidFill>
                          <a:effectLst/>
                        </a:rPr>
                        <a:t> </a:t>
                      </a:r>
                      <a:r>
                        <a:rPr lang="en-US" sz="1200" dirty="0" err="1">
                          <a:solidFill>
                            <a:schemeClr val="tx1"/>
                          </a:solidFill>
                          <a:effectLst/>
                        </a:rPr>
                        <a:t>bileşikleri</a:t>
                      </a:r>
                      <a:r>
                        <a:rPr lang="en-US" sz="1200" dirty="0">
                          <a:solidFill>
                            <a:schemeClr val="tx1"/>
                          </a:solidFill>
                          <a:effectLst/>
                        </a:rPr>
                        <a:t> </a:t>
                      </a:r>
                      <a:br>
                        <a:rPr lang="en-US" sz="1200" dirty="0">
                          <a:solidFill>
                            <a:schemeClr val="tx1"/>
                          </a:solidFill>
                          <a:effectLst/>
                        </a:rPr>
                      </a:br>
                      <a:r>
                        <a:rPr lang="en-US" sz="1200" dirty="0">
                          <a:solidFill>
                            <a:schemeClr val="tx1"/>
                          </a:solidFill>
                          <a:effectLst/>
                        </a:rPr>
                        <a:t>(</a:t>
                      </a:r>
                      <a:r>
                        <a:rPr lang="en-US" sz="1200" dirty="0" err="1">
                          <a:solidFill>
                            <a:schemeClr val="tx1"/>
                          </a:solidFill>
                          <a:effectLst/>
                        </a:rPr>
                        <a:t>Quats</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Aşındırmaz</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iyi</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Tıbbi</a:t>
                      </a:r>
                      <a:r>
                        <a:rPr lang="en-US" sz="1200" dirty="0">
                          <a:solidFill>
                            <a:schemeClr val="tx1"/>
                          </a:solidFill>
                          <a:effectLst/>
                        </a:rPr>
                        <a:t> </a:t>
                      </a:r>
                      <a:r>
                        <a:rPr lang="en-US" sz="1200" dirty="0" err="1">
                          <a:solidFill>
                            <a:schemeClr val="tx1"/>
                          </a:solidFill>
                          <a:effectLst/>
                        </a:rPr>
                        <a:t>aletlerin</a:t>
                      </a:r>
                      <a:r>
                        <a:rPr lang="en-US" sz="1200" dirty="0">
                          <a:solidFill>
                            <a:schemeClr val="tx1"/>
                          </a:solidFill>
                          <a:effectLst/>
                        </a:rPr>
                        <a:t> </a:t>
                      </a:r>
                      <a:r>
                        <a:rPr lang="en-US" sz="1200" dirty="0" err="1">
                          <a:solidFill>
                            <a:schemeClr val="tx1"/>
                          </a:solidFill>
                          <a:effectLst/>
                        </a:rPr>
                        <a:t>dezenfeksiyonunda</a:t>
                      </a:r>
                      <a:r>
                        <a:rPr lang="en-US" sz="1200" dirty="0">
                          <a:solidFill>
                            <a:schemeClr val="tx1"/>
                          </a:solidFill>
                          <a:effectLst/>
                        </a:rPr>
                        <a:t> </a:t>
                      </a:r>
                      <a:r>
                        <a:rPr lang="en-US" sz="1200" dirty="0" err="1">
                          <a:solidFill>
                            <a:schemeClr val="tx1"/>
                          </a:solidFill>
                          <a:effectLst/>
                        </a:rPr>
                        <a:t>kullanılamaz</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Dar </a:t>
                      </a:r>
                      <a:r>
                        <a:rPr lang="en-US" sz="1200" dirty="0" err="1">
                          <a:solidFill>
                            <a:schemeClr val="tx1"/>
                          </a:solidFill>
                          <a:effectLst/>
                        </a:rPr>
                        <a:t>mikrobiyal</a:t>
                      </a:r>
                      <a:r>
                        <a:rPr lang="en-US" sz="1200" dirty="0">
                          <a:solidFill>
                            <a:schemeClr val="tx1"/>
                          </a:solidFill>
                          <a:effectLst/>
                        </a:rPr>
                        <a:t> </a:t>
                      </a:r>
                      <a:r>
                        <a:rPr lang="en-US" sz="1200" dirty="0" err="1">
                          <a:solidFill>
                            <a:schemeClr val="tx1"/>
                          </a:solidFill>
                          <a:effectLst/>
                        </a:rPr>
                        <a:t>spektrum</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dezenfektan</a:t>
                      </a:r>
                      <a:r>
                        <a:rPr lang="en-US" sz="1200" dirty="0">
                          <a:solidFill>
                            <a:schemeClr val="tx1"/>
                          </a:solidFill>
                          <a:effectLst/>
                        </a:rPr>
                        <a:t> </a:t>
                      </a:r>
                      <a:r>
                        <a:rPr lang="en-US" sz="1200" dirty="0" err="1">
                          <a:solidFill>
                            <a:schemeClr val="tx1"/>
                          </a:solidFill>
                          <a:effectLst/>
                        </a:rPr>
                        <a:t>olarak</a:t>
                      </a:r>
                      <a:r>
                        <a:rPr lang="en-US" sz="1200" dirty="0">
                          <a:solidFill>
                            <a:schemeClr val="tx1"/>
                          </a:solidFill>
                          <a:effectLst/>
                        </a:rPr>
                        <a:t> </a:t>
                      </a:r>
                      <a:r>
                        <a:rPr lang="en-US" sz="1200" dirty="0" err="1">
                          <a:solidFill>
                            <a:schemeClr val="tx1"/>
                          </a:solidFill>
                          <a:effectLst/>
                        </a:rPr>
                        <a:t>sınırlı</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2558717891"/>
                  </a:ext>
                </a:extLst>
              </a:tr>
            </a:tbl>
          </a:graphicData>
        </a:graphic>
      </p:graphicFrame>
    </p:spTree>
    <p:extLst>
      <p:ext uri="{BB962C8B-B14F-4D97-AF65-F5344CB8AC3E}">
        <p14:creationId xmlns:p14="http://schemas.microsoft.com/office/powerpoint/2010/main" val="888229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75644" y="1352550"/>
            <a:ext cx="10205155" cy="5302468"/>
          </a:xfrm>
        </p:spPr>
        <p:txBody>
          <a:bodyPr>
            <a:normAutofit fontScale="77500" lnSpcReduction="20000"/>
          </a:bodyPr>
          <a:lstStyle/>
          <a:p>
            <a:pPr marL="0" indent="0">
              <a:lnSpc>
                <a:spcPct val="120000"/>
              </a:lnSpc>
              <a:spcBef>
                <a:spcPts val="1200"/>
              </a:spcBef>
              <a:buNone/>
            </a:pPr>
            <a:r>
              <a:rPr lang="tr-TR" dirty="0">
                <a:latin typeface="+mn-lt"/>
              </a:rPr>
              <a:t>Hastalığın yayılımını kontrol altında tutmaya yönelik olarak </a:t>
            </a:r>
          </a:p>
          <a:p>
            <a:pPr>
              <a:lnSpc>
                <a:spcPct val="120000"/>
              </a:lnSpc>
              <a:spcBef>
                <a:spcPts val="1200"/>
              </a:spcBef>
            </a:pPr>
            <a:r>
              <a:rPr lang="tr-TR" dirty="0">
                <a:latin typeface="+mn-lt"/>
              </a:rPr>
              <a:t>Olası ve kesin vakaların mümkün olduğu kadar öncesinde bilgilendirme ile hastanede ayrı alanlara başvurmaları sağlanmalı</a:t>
            </a:r>
          </a:p>
          <a:p>
            <a:pPr>
              <a:lnSpc>
                <a:spcPct val="120000"/>
              </a:lnSpc>
              <a:spcBef>
                <a:spcPts val="1200"/>
              </a:spcBef>
            </a:pPr>
            <a:r>
              <a:rPr lang="tr-TR" dirty="0">
                <a:latin typeface="+mn-lt"/>
              </a:rPr>
              <a:t>Mümkün olduğunca bu hastaların muayene, tetkik ve bakımları sırasında ortamda o sırada gerekli olmayan kişiler bulundurulmamalı</a:t>
            </a:r>
          </a:p>
          <a:p>
            <a:pPr>
              <a:lnSpc>
                <a:spcPct val="120000"/>
              </a:lnSpc>
              <a:spcBef>
                <a:spcPts val="1200"/>
              </a:spcBef>
            </a:pPr>
            <a:r>
              <a:rPr lang="tr-TR" dirty="0">
                <a:latin typeface="+mn-lt"/>
              </a:rPr>
              <a:t>Tetkiklerde öncelik verilmesi sağlanmalı</a:t>
            </a:r>
          </a:p>
          <a:p>
            <a:pPr>
              <a:lnSpc>
                <a:spcPct val="120000"/>
              </a:lnSpc>
            </a:pPr>
            <a:r>
              <a:rPr lang="en-US" dirty="0" err="1"/>
              <a:t>Bakım</a:t>
            </a:r>
            <a:r>
              <a:rPr lang="en-US" dirty="0"/>
              <a:t> </a:t>
            </a:r>
            <a:r>
              <a:rPr lang="en-US" dirty="0" err="1"/>
              <a:t>verecek</a:t>
            </a:r>
            <a:r>
              <a:rPr lang="en-US" dirty="0"/>
              <a:t> </a:t>
            </a:r>
            <a:r>
              <a:rPr lang="en-US" dirty="0" err="1"/>
              <a:t>personel</a:t>
            </a:r>
            <a:r>
              <a:rPr lang="en-US" dirty="0"/>
              <a:t> </a:t>
            </a:r>
            <a:r>
              <a:rPr lang="en-US" dirty="0" err="1"/>
              <a:t>mümkünse</a:t>
            </a:r>
            <a:r>
              <a:rPr lang="en-US" dirty="0"/>
              <a:t> </a:t>
            </a:r>
            <a:r>
              <a:rPr lang="en-US" dirty="0" err="1"/>
              <a:t>ayrılmalı</a:t>
            </a:r>
            <a:endParaRPr lang="tr-TR" dirty="0"/>
          </a:p>
          <a:p>
            <a:pPr lvl="0">
              <a:lnSpc>
                <a:spcPct val="120000"/>
              </a:lnSpc>
            </a:pPr>
            <a:r>
              <a:rPr lang="tr-TR" dirty="0">
                <a:latin typeface="+mn-lt"/>
              </a:rPr>
              <a:t>Olası/kesin </a:t>
            </a:r>
            <a:r>
              <a:rPr lang="tr-TR" dirty="0"/>
              <a:t>COVID-19 </a:t>
            </a:r>
            <a:r>
              <a:rPr lang="tr-TR" dirty="0">
                <a:latin typeface="+mn-lt"/>
              </a:rPr>
              <a:t>vakasına ait atıklar tıbbi atık yönetmeliğine göre bertaraf edilmeli</a:t>
            </a:r>
          </a:p>
          <a:p>
            <a:pPr>
              <a:lnSpc>
                <a:spcPct val="120000"/>
              </a:lnSpc>
              <a:spcBef>
                <a:spcPts val="1200"/>
              </a:spcBef>
            </a:pPr>
            <a:r>
              <a:rPr lang="tr-TR" dirty="0"/>
              <a:t>COVID-19</a:t>
            </a:r>
            <a:r>
              <a:rPr lang="tr-TR" dirty="0">
                <a:latin typeface="+mn-lt"/>
              </a:rPr>
              <a:t> enfeksiyonu olan hasta ile ilgilenen sağlık çalışanı kendisinde, hasta kişi ile temasından sonraki 14 gün içinde, akut hastalığı düşündürecek herhangi bir bulgu veya semptom görürse mutlaka ilgili hekimlere haber vermeli ve gerekli önlemler alınmalı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9593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Sağlık Kurumuna Başvuran Hastaların Yönetimi</a:t>
            </a:r>
          </a:p>
        </p:txBody>
      </p:sp>
    </p:spTree>
    <p:extLst>
      <p:ext uri="{BB962C8B-B14F-4D97-AF65-F5344CB8AC3E}">
        <p14:creationId xmlns:p14="http://schemas.microsoft.com/office/powerpoint/2010/main" val="561663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96622" y="1341958"/>
            <a:ext cx="9710191" cy="5011217"/>
          </a:xfrm>
        </p:spPr>
        <p:txBody>
          <a:bodyPr>
            <a:normAutofit/>
          </a:bodyPr>
          <a:lstStyle/>
          <a:p>
            <a:pPr>
              <a:lnSpc>
                <a:spcPct val="110000"/>
              </a:lnSpc>
              <a:spcBef>
                <a:spcPts val="1200"/>
              </a:spcBef>
            </a:pPr>
            <a:r>
              <a:rPr lang="tr-TR" sz="2400" dirty="0">
                <a:latin typeface="+mn-lt"/>
              </a:rPr>
              <a:t>Hastaneye yatış gerekmediği düşünülen ve altta yatan hastalığı bulunmayan (akciğer, kalp, böbrek yetmezliği, veya bağışıklık yetmezliği </a:t>
            </a:r>
            <a:r>
              <a:rPr lang="tr-TR" sz="2400" dirty="0" err="1">
                <a:latin typeface="+mn-lt"/>
              </a:rPr>
              <a:t>vb</a:t>
            </a:r>
            <a:r>
              <a:rPr lang="tr-TR" sz="2400" dirty="0">
                <a:latin typeface="+mn-lt"/>
              </a:rPr>
              <a:t>) olası/kesin </a:t>
            </a:r>
            <a:r>
              <a:rPr lang="tr-TR" sz="2400" dirty="0"/>
              <a:t>COVID-19</a:t>
            </a:r>
            <a:r>
              <a:rPr lang="tr-TR" sz="2400" dirty="0">
                <a:latin typeface="+mn-lt"/>
              </a:rPr>
              <a:t> vakaları semptomlar düzelene kadar evde takip edilebilir </a:t>
            </a:r>
          </a:p>
          <a:p>
            <a:pPr>
              <a:lnSpc>
                <a:spcPct val="110000"/>
              </a:lnSpc>
              <a:spcBef>
                <a:spcPts val="1200"/>
              </a:spcBef>
            </a:pPr>
            <a:r>
              <a:rPr lang="tr-TR" sz="2400" dirty="0">
                <a:latin typeface="+mn-lt"/>
              </a:rPr>
              <a:t>Evde izlenen hastalar iyileşene kadar İl Sağlık Müdürlüğü tarafından takip edilmeli </a:t>
            </a:r>
          </a:p>
          <a:p>
            <a:pPr>
              <a:lnSpc>
                <a:spcPct val="110000"/>
              </a:lnSpc>
              <a:spcBef>
                <a:spcPts val="1200"/>
              </a:spcBef>
            </a:pPr>
            <a:r>
              <a:rPr lang="tr-TR" sz="2400" dirty="0">
                <a:latin typeface="+mn-lt"/>
              </a:rPr>
              <a:t>Hasta izlem süresini mümkünse evde geçirmesi uygundur</a:t>
            </a:r>
          </a:p>
          <a:p>
            <a:pPr>
              <a:lnSpc>
                <a:spcPct val="110000"/>
              </a:lnSpc>
              <a:spcBef>
                <a:spcPts val="1200"/>
              </a:spcBef>
            </a:pPr>
            <a:r>
              <a:rPr lang="tr-TR" sz="2400" dirty="0">
                <a:latin typeface="+mn-lt"/>
              </a:rPr>
              <a:t>Başka kişi/kişiler ile aynı ortamı paylaştığı (ev, sokak, hastane vb.)  zaman tıbbi maske takmalı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29450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id="{2CC4340C-1A43-41B4-8339-445BCF86531A}"/>
              </a:ext>
            </a:extLst>
          </p:cNvPr>
          <p:cNvSpPr>
            <a:spLocks noGrp="1"/>
          </p:cNvSpPr>
          <p:nvPr>
            <p:ph idx="1"/>
          </p:nvPr>
        </p:nvSpPr>
        <p:spPr>
          <a:xfrm>
            <a:off x="1664965" y="1269628"/>
            <a:ext cx="9709610" cy="4925131"/>
          </a:xfrm>
        </p:spPr>
        <p:txBody>
          <a:bodyPr>
            <a:normAutofit/>
          </a:bodyPr>
          <a:lstStyle/>
          <a:p>
            <a:pPr marL="0" indent="0">
              <a:lnSpc>
                <a:spcPct val="120000"/>
              </a:lnSpc>
              <a:buNone/>
            </a:pPr>
            <a:r>
              <a:rPr lang="en-US" sz="2000" b="1" dirty="0">
                <a:latin typeface="+mn-lt"/>
              </a:rPr>
              <a:t>31 </a:t>
            </a:r>
            <a:r>
              <a:rPr lang="en-US" sz="2000" b="1" dirty="0" err="1">
                <a:latin typeface="+mn-lt"/>
              </a:rPr>
              <a:t>Aralık</a:t>
            </a:r>
            <a:r>
              <a:rPr lang="en-US" sz="2000" b="1" dirty="0">
                <a:latin typeface="+mn-lt"/>
              </a:rPr>
              <a:t> 2019</a:t>
            </a:r>
            <a:r>
              <a:rPr lang="tr-TR" sz="2000" b="1" dirty="0">
                <a:latin typeface="+mn-lt"/>
              </a:rPr>
              <a:t> </a:t>
            </a:r>
            <a:r>
              <a:rPr lang="en-US" sz="2000" b="1" dirty="0">
                <a:latin typeface="+mn-lt"/>
              </a:rPr>
              <a:t>DSÖ</a:t>
            </a:r>
            <a:r>
              <a:rPr lang="tr-TR" sz="2000" b="1" dirty="0">
                <a:latin typeface="+mn-lt"/>
              </a:rPr>
              <a:t>:</a:t>
            </a:r>
            <a:r>
              <a:rPr lang="en-US" sz="2000" b="1" dirty="0">
                <a:latin typeface="+mn-lt"/>
              </a:rPr>
              <a:t> </a:t>
            </a:r>
            <a:endParaRPr lang="tr-TR" sz="2000" b="1" dirty="0">
              <a:latin typeface="+mn-lt"/>
            </a:endParaRPr>
          </a:p>
          <a:p>
            <a:pPr>
              <a:lnSpc>
                <a:spcPct val="120000"/>
              </a:lnSpc>
            </a:pPr>
            <a:r>
              <a:rPr lang="en-US" sz="2000" dirty="0" err="1">
                <a:latin typeface="+mn-lt"/>
              </a:rPr>
              <a:t>Çin</a:t>
            </a:r>
            <a:r>
              <a:rPr lang="en-US" sz="2000" dirty="0">
                <a:latin typeface="+mn-lt"/>
              </a:rPr>
              <a:t> </a:t>
            </a:r>
            <a:r>
              <a:rPr lang="en-US" sz="2000" dirty="0" err="1">
                <a:latin typeface="+mn-lt"/>
              </a:rPr>
              <a:t>Ülke</a:t>
            </a:r>
            <a:r>
              <a:rPr lang="en-US" sz="2000" dirty="0">
                <a:latin typeface="+mn-lt"/>
              </a:rPr>
              <a:t> </a:t>
            </a:r>
            <a:r>
              <a:rPr lang="en-US" sz="2000" dirty="0" err="1">
                <a:latin typeface="+mn-lt"/>
              </a:rPr>
              <a:t>Ofisi</a:t>
            </a:r>
            <a:r>
              <a:rPr lang="en-US" sz="2000" dirty="0">
                <a:latin typeface="+mn-lt"/>
              </a:rPr>
              <a:t>, </a:t>
            </a:r>
            <a:r>
              <a:rPr lang="en-US" sz="2000" dirty="0" err="1">
                <a:latin typeface="+mn-lt"/>
              </a:rPr>
              <a:t>Çin'in</a:t>
            </a:r>
            <a:r>
              <a:rPr lang="en-US" sz="2000" dirty="0">
                <a:latin typeface="+mn-lt"/>
              </a:rPr>
              <a:t> Hubei </a:t>
            </a:r>
            <a:r>
              <a:rPr lang="en-US" sz="2000" dirty="0" err="1">
                <a:latin typeface="+mn-lt"/>
              </a:rPr>
              <a:t>eyaletinin</a:t>
            </a:r>
            <a:r>
              <a:rPr lang="en-US" sz="2000" dirty="0">
                <a:latin typeface="+mn-lt"/>
              </a:rPr>
              <a:t> Wuhan </a:t>
            </a:r>
            <a:r>
              <a:rPr lang="en-US" sz="2000" dirty="0" err="1">
                <a:latin typeface="+mn-lt"/>
              </a:rPr>
              <a:t>şehrinde</a:t>
            </a:r>
            <a:r>
              <a:rPr lang="en-US" sz="2000" dirty="0">
                <a:latin typeface="+mn-lt"/>
              </a:rPr>
              <a:t> </a:t>
            </a:r>
            <a:endParaRPr lang="tr-TR" sz="2000" dirty="0">
              <a:latin typeface="+mn-lt"/>
            </a:endParaRPr>
          </a:p>
          <a:p>
            <a:pPr>
              <a:lnSpc>
                <a:spcPct val="120000"/>
              </a:lnSpc>
            </a:pPr>
            <a:r>
              <a:rPr lang="tr-TR" sz="2000" dirty="0">
                <a:latin typeface="+mn-lt"/>
              </a:rPr>
              <a:t>E</a:t>
            </a:r>
            <a:r>
              <a:rPr lang="en-US" sz="2000" dirty="0" err="1">
                <a:latin typeface="+mn-lt"/>
              </a:rPr>
              <a:t>tiyolojisi</a:t>
            </a:r>
            <a:r>
              <a:rPr lang="en-US" sz="2000" dirty="0">
                <a:latin typeface="+mn-lt"/>
              </a:rPr>
              <a:t> </a:t>
            </a:r>
            <a:r>
              <a:rPr lang="en-US" sz="2000" dirty="0" err="1">
                <a:latin typeface="+mn-lt"/>
              </a:rPr>
              <a:t>bilinmeyen</a:t>
            </a:r>
            <a:r>
              <a:rPr lang="en-US" sz="2000" dirty="0">
                <a:latin typeface="+mn-lt"/>
              </a:rPr>
              <a:t> </a:t>
            </a:r>
            <a:r>
              <a:rPr lang="en-US" sz="2000" dirty="0" err="1">
                <a:latin typeface="+mn-lt"/>
              </a:rPr>
              <a:t>pnömoni</a:t>
            </a:r>
            <a:r>
              <a:rPr lang="en-US" sz="2000" dirty="0">
                <a:latin typeface="+mn-lt"/>
              </a:rPr>
              <a:t> </a:t>
            </a:r>
            <a:r>
              <a:rPr lang="en-US" sz="2000" dirty="0" err="1">
                <a:latin typeface="+mn-lt"/>
              </a:rPr>
              <a:t>vakalarını</a:t>
            </a:r>
            <a:r>
              <a:rPr lang="en-US" sz="2000" dirty="0">
                <a:latin typeface="+mn-lt"/>
              </a:rPr>
              <a:t> </a:t>
            </a:r>
            <a:r>
              <a:rPr lang="en-US" sz="2000" dirty="0" err="1">
                <a:latin typeface="+mn-lt"/>
              </a:rPr>
              <a:t>bildi</a:t>
            </a:r>
            <a:r>
              <a:rPr lang="tr-TR" sz="2000" dirty="0" err="1">
                <a:latin typeface="+mn-lt"/>
              </a:rPr>
              <a:t>rimi</a:t>
            </a:r>
            <a:endParaRPr lang="tr-TR" sz="2000" dirty="0">
              <a:latin typeface="+mn-lt"/>
            </a:endParaRPr>
          </a:p>
          <a:p>
            <a:pPr>
              <a:lnSpc>
                <a:spcPct val="120000"/>
              </a:lnSpc>
            </a:pPr>
            <a:r>
              <a:rPr lang="tr-TR" sz="2000" dirty="0" err="1">
                <a:latin typeface="+mn-lt"/>
              </a:rPr>
              <a:t>Wuhan</a:t>
            </a:r>
            <a:r>
              <a:rPr lang="tr-TR" sz="2000" dirty="0">
                <a:latin typeface="+mn-lt"/>
              </a:rPr>
              <a:t> Güney Çin Deniz Ürünleri Şehir Pazarında (farklı hayvan türleri satan bir toptan balık ve canlı hayvan pazarı) çalışanlarda kümelenme</a:t>
            </a:r>
          </a:p>
          <a:p>
            <a:pPr marL="0" indent="0">
              <a:lnSpc>
                <a:spcPct val="120000"/>
              </a:lnSpc>
              <a:spcBef>
                <a:spcPts val="2400"/>
              </a:spcBef>
              <a:buNone/>
            </a:pPr>
            <a:r>
              <a:rPr lang="tr-TR" sz="2000" b="1" dirty="0">
                <a:latin typeface="+mn-lt"/>
              </a:rPr>
              <a:t>13</a:t>
            </a:r>
            <a:r>
              <a:rPr lang="en-US" sz="2000" b="1" dirty="0">
                <a:latin typeface="+mn-lt"/>
              </a:rPr>
              <a:t> </a:t>
            </a:r>
            <a:r>
              <a:rPr lang="en-US" sz="2000" b="1" dirty="0" err="1">
                <a:latin typeface="+mn-lt"/>
              </a:rPr>
              <a:t>Ocak</a:t>
            </a:r>
            <a:r>
              <a:rPr lang="en-US" sz="2000" b="1" dirty="0">
                <a:latin typeface="+mn-lt"/>
              </a:rPr>
              <a:t> 2020</a:t>
            </a:r>
            <a:r>
              <a:rPr lang="tr-TR" sz="2000" b="1" dirty="0">
                <a:latin typeface="+mn-lt"/>
              </a:rPr>
              <a:t>: </a:t>
            </a:r>
            <a:r>
              <a:rPr lang="tr-TR" sz="2000" dirty="0">
                <a:latin typeface="+mn-lt"/>
              </a:rPr>
              <a:t>İlk </a:t>
            </a:r>
            <a:r>
              <a:rPr lang="tr-TR" sz="2000" dirty="0" err="1">
                <a:latin typeface="+mn-lt"/>
              </a:rPr>
              <a:t>importe</a:t>
            </a:r>
            <a:r>
              <a:rPr lang="tr-TR" sz="2000" dirty="0">
                <a:latin typeface="+mn-lt"/>
              </a:rPr>
              <a:t> vaka- Tayland </a:t>
            </a:r>
          </a:p>
          <a:p>
            <a:pPr marL="0" indent="0">
              <a:lnSpc>
                <a:spcPct val="120000"/>
              </a:lnSpc>
              <a:spcBef>
                <a:spcPts val="2400"/>
              </a:spcBef>
              <a:buNone/>
            </a:pPr>
            <a:r>
              <a:rPr lang="en-US" sz="2000" b="1" dirty="0">
                <a:latin typeface="+mn-lt"/>
              </a:rPr>
              <a:t>7 </a:t>
            </a:r>
            <a:r>
              <a:rPr lang="en-US" sz="2000" b="1" dirty="0" err="1">
                <a:latin typeface="+mn-lt"/>
              </a:rPr>
              <a:t>Ocak</a:t>
            </a:r>
            <a:r>
              <a:rPr lang="en-US" sz="2000" b="1" dirty="0">
                <a:latin typeface="+mn-lt"/>
              </a:rPr>
              <a:t> 2020</a:t>
            </a:r>
            <a:r>
              <a:rPr lang="tr-TR" sz="2000" b="1" dirty="0">
                <a:latin typeface="+mn-lt"/>
              </a:rPr>
              <a:t> E</a:t>
            </a:r>
            <a:r>
              <a:rPr lang="en-US" sz="2000" b="1" dirty="0" err="1">
                <a:latin typeface="+mn-lt"/>
              </a:rPr>
              <a:t>tken</a:t>
            </a:r>
            <a:r>
              <a:rPr lang="tr-TR" sz="2000" b="1" dirty="0">
                <a:latin typeface="+mn-lt"/>
              </a:rPr>
              <a:t>in Tanımlanması: </a:t>
            </a:r>
          </a:p>
          <a:p>
            <a:pPr>
              <a:lnSpc>
                <a:spcPct val="120000"/>
              </a:lnSpc>
            </a:pPr>
            <a:r>
              <a:rPr lang="tr-TR" sz="2000" dirty="0">
                <a:latin typeface="+mn-lt"/>
              </a:rPr>
              <a:t>D</a:t>
            </a:r>
            <a:r>
              <a:rPr lang="en-US" sz="2000" dirty="0">
                <a:latin typeface="+mn-lt"/>
              </a:rPr>
              <a:t>aha </a:t>
            </a:r>
            <a:r>
              <a:rPr lang="en-US" sz="2000" dirty="0" err="1">
                <a:latin typeface="+mn-lt"/>
              </a:rPr>
              <a:t>önce</a:t>
            </a:r>
            <a:r>
              <a:rPr lang="en-US" sz="2000" dirty="0">
                <a:latin typeface="+mn-lt"/>
              </a:rPr>
              <a:t> </a:t>
            </a:r>
            <a:r>
              <a:rPr lang="en-US" sz="2000" dirty="0" err="1">
                <a:latin typeface="+mn-lt"/>
              </a:rPr>
              <a:t>insanlarda</a:t>
            </a:r>
            <a:r>
              <a:rPr lang="en-US" sz="2000" dirty="0">
                <a:latin typeface="+mn-lt"/>
              </a:rPr>
              <a:t> </a:t>
            </a:r>
            <a:r>
              <a:rPr lang="en-US" sz="2000" dirty="0" err="1">
                <a:latin typeface="+mn-lt"/>
              </a:rPr>
              <a:t>tespit</a:t>
            </a:r>
            <a:r>
              <a:rPr lang="en-US" sz="2000" dirty="0">
                <a:latin typeface="+mn-lt"/>
              </a:rPr>
              <a:t> </a:t>
            </a:r>
            <a:r>
              <a:rPr lang="en-US" sz="2000" dirty="0" err="1">
                <a:latin typeface="+mn-lt"/>
              </a:rPr>
              <a:t>edilmemiş</a:t>
            </a:r>
            <a:r>
              <a:rPr lang="en-US" sz="2000" dirty="0">
                <a:latin typeface="+mn-lt"/>
              </a:rPr>
              <a:t> </a:t>
            </a:r>
            <a:endParaRPr lang="tr-TR" sz="2000" dirty="0">
              <a:latin typeface="+mn-lt"/>
            </a:endParaRPr>
          </a:p>
          <a:p>
            <a:pPr>
              <a:lnSpc>
                <a:spcPct val="120000"/>
              </a:lnSpc>
            </a:pPr>
            <a:r>
              <a:rPr lang="tr-TR" sz="2000" dirty="0">
                <a:latin typeface="+mn-lt"/>
              </a:rPr>
              <a:t>Y</a:t>
            </a:r>
            <a:r>
              <a:rPr lang="en-US" sz="2000" dirty="0" err="1">
                <a:latin typeface="+mn-lt"/>
              </a:rPr>
              <a:t>eni</a:t>
            </a:r>
            <a:r>
              <a:rPr lang="en-US" sz="2000" dirty="0">
                <a:latin typeface="+mn-lt"/>
              </a:rPr>
              <a:t> </a:t>
            </a:r>
            <a:r>
              <a:rPr lang="en-US" sz="2000" dirty="0" err="1">
                <a:latin typeface="+mn-lt"/>
              </a:rPr>
              <a:t>bir</a:t>
            </a:r>
            <a:r>
              <a:rPr lang="en-US" sz="2000" dirty="0">
                <a:latin typeface="+mn-lt"/>
              </a:rPr>
              <a:t> coronavirus </a:t>
            </a:r>
            <a:r>
              <a:rPr lang="en-US" sz="2000" dirty="0" err="1">
                <a:latin typeface="+mn-lt"/>
              </a:rPr>
              <a:t>olarak</a:t>
            </a:r>
            <a:r>
              <a:rPr lang="en-US" sz="2000" dirty="0">
                <a:latin typeface="+mn-lt"/>
              </a:rPr>
              <a:t> </a:t>
            </a:r>
            <a:r>
              <a:rPr lang="en-US" sz="2000" dirty="0" err="1">
                <a:latin typeface="+mn-lt"/>
              </a:rPr>
              <a:t>tanımlanmış</a:t>
            </a:r>
            <a:endParaRPr lang="tr-TR" sz="2000" dirty="0">
              <a:latin typeface="+mn-lt"/>
            </a:endParaRPr>
          </a:p>
        </p:txBody>
      </p:sp>
      <p:sp>
        <p:nvSpPr>
          <p:cNvPr id="10" name="Unvan 1">
            <a:extLst>
              <a:ext uri="{FF2B5EF4-FFF2-40B4-BE49-F238E27FC236}">
                <a16:creationId xmlns:a16="http://schemas.microsoft.com/office/drawing/2014/main"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Epidemiyoloji</a:t>
            </a:r>
          </a:p>
        </p:txBody>
      </p:sp>
    </p:spTree>
    <p:extLst>
      <p:ext uri="{BB962C8B-B14F-4D97-AF65-F5344CB8AC3E}">
        <p14:creationId xmlns:p14="http://schemas.microsoft.com/office/powerpoint/2010/main" val="3404340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99108"/>
            <a:ext cx="9692267" cy="5122560"/>
          </a:xfrm>
        </p:spPr>
        <p:txBody>
          <a:bodyPr>
            <a:normAutofit fontScale="92500" lnSpcReduction="20000"/>
          </a:bodyPr>
          <a:lstStyle/>
          <a:p>
            <a:pPr marL="0" indent="0">
              <a:lnSpc>
                <a:spcPct val="110000"/>
              </a:lnSpc>
              <a:spcBef>
                <a:spcPts val="1200"/>
              </a:spcBef>
              <a:buNone/>
            </a:pPr>
            <a:r>
              <a:rPr lang="tr-TR" dirty="0">
                <a:latin typeface="+mn-lt"/>
              </a:rPr>
              <a:t>Ev halkına bulaş riskini önlemek için evde takipli hastalar </a:t>
            </a:r>
          </a:p>
          <a:p>
            <a:pPr>
              <a:lnSpc>
                <a:spcPct val="110000"/>
              </a:lnSpc>
              <a:spcBef>
                <a:spcPts val="1200"/>
              </a:spcBef>
            </a:pPr>
            <a:r>
              <a:rPr lang="tr-TR" dirty="0">
                <a:latin typeface="+mn-lt"/>
              </a:rPr>
              <a:t>Mümkünse evdeki diğer kişilerden farklı bir odada, mümkün değil ise iyi havalanan bir odada oturmalı </a:t>
            </a:r>
          </a:p>
          <a:p>
            <a:pPr>
              <a:lnSpc>
                <a:spcPct val="110000"/>
              </a:lnSpc>
              <a:spcBef>
                <a:spcPts val="1200"/>
              </a:spcBef>
            </a:pPr>
            <a:r>
              <a:rPr lang="tr-TR" dirty="0">
                <a:latin typeface="+mn-lt"/>
              </a:rPr>
              <a:t>Diğer kişilerden en az 1 metre uzakta olmalı</a:t>
            </a:r>
          </a:p>
          <a:p>
            <a:pPr>
              <a:lnSpc>
                <a:spcPct val="110000"/>
              </a:lnSpc>
              <a:spcBef>
                <a:spcPts val="1200"/>
              </a:spcBef>
            </a:pPr>
            <a:r>
              <a:rPr lang="tr-TR" dirty="0">
                <a:latin typeface="+mn-lt"/>
              </a:rPr>
              <a:t>Tıbbi maske takmalı</a:t>
            </a:r>
          </a:p>
          <a:p>
            <a:pPr>
              <a:lnSpc>
                <a:spcPct val="110000"/>
              </a:lnSpc>
              <a:spcBef>
                <a:spcPts val="1200"/>
              </a:spcBef>
            </a:pPr>
            <a:r>
              <a:rPr lang="tr-TR" dirty="0">
                <a:latin typeface="+mn-lt"/>
              </a:rPr>
              <a:t>Maskenin nemlenmesi halinde yenisi ile değiştirmeli</a:t>
            </a:r>
          </a:p>
          <a:p>
            <a:pPr>
              <a:lnSpc>
                <a:spcPct val="110000"/>
              </a:lnSpc>
              <a:spcBef>
                <a:spcPts val="1200"/>
              </a:spcBef>
            </a:pPr>
            <a:r>
              <a:rPr lang="tr-TR" dirty="0">
                <a:latin typeface="+mn-lt"/>
              </a:rPr>
              <a:t>Eve ziyaretçi kabul edilmemeli</a:t>
            </a:r>
          </a:p>
          <a:p>
            <a:pPr>
              <a:lnSpc>
                <a:spcPct val="110000"/>
              </a:lnSpc>
              <a:spcBef>
                <a:spcPts val="1200"/>
              </a:spcBef>
            </a:pPr>
            <a:r>
              <a:rPr lang="tr-TR" dirty="0">
                <a:latin typeface="+mn-lt"/>
              </a:rPr>
              <a:t>Hasta bakımını tercihen genel durumu iyi tek bir kişi yapmalı</a:t>
            </a:r>
          </a:p>
          <a:p>
            <a:pPr>
              <a:lnSpc>
                <a:spcPct val="110000"/>
              </a:lnSpc>
              <a:spcBef>
                <a:spcPts val="1200"/>
              </a:spcBef>
            </a:pPr>
            <a:r>
              <a:rPr lang="tr-TR" dirty="0">
                <a:latin typeface="+mn-lt"/>
              </a:rPr>
              <a:t>Hastanın bakımını, kişisel temizliğini yapan kişi tıbbi maske kullanmalı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1745306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427683"/>
            <a:ext cx="9669689" cy="3793083"/>
          </a:xfrm>
        </p:spPr>
        <p:txBody>
          <a:bodyPr/>
          <a:lstStyle/>
          <a:p>
            <a:pPr>
              <a:lnSpc>
                <a:spcPct val="100000"/>
              </a:lnSpc>
              <a:spcBef>
                <a:spcPts val="1200"/>
              </a:spcBef>
            </a:pPr>
            <a:r>
              <a:rPr lang="tr-TR" dirty="0">
                <a:latin typeface="+mn-lt"/>
              </a:rPr>
              <a:t>Hastanın ev içindeki hareketi sınırlandırılmalı</a:t>
            </a:r>
          </a:p>
          <a:p>
            <a:pPr>
              <a:lnSpc>
                <a:spcPct val="100000"/>
              </a:lnSpc>
              <a:spcBef>
                <a:spcPts val="1200"/>
              </a:spcBef>
            </a:pPr>
            <a:r>
              <a:rPr lang="tr-TR" dirty="0">
                <a:latin typeface="+mn-lt"/>
              </a:rPr>
              <a:t>Tuvalet, banyo gibi ortak kullanılan alanlar iyi havalandırılmalı</a:t>
            </a:r>
          </a:p>
          <a:p>
            <a:pPr>
              <a:lnSpc>
                <a:spcPct val="100000"/>
              </a:lnSpc>
              <a:spcBef>
                <a:spcPts val="1200"/>
              </a:spcBef>
            </a:pPr>
            <a:r>
              <a:rPr lang="tr-TR" dirty="0">
                <a:latin typeface="+mn-lt"/>
              </a:rPr>
              <a:t>Klozet, kapı kolları ve lavabo gibi yüzeyler her kullanımından sonra uygun şekilde temizlenmeli</a:t>
            </a:r>
          </a:p>
          <a:p>
            <a:pPr>
              <a:lnSpc>
                <a:spcPct val="100000"/>
              </a:lnSpc>
              <a:spcBef>
                <a:spcPts val="1200"/>
              </a:spcBef>
            </a:pPr>
            <a:r>
              <a:rPr lang="tr-TR" dirty="0">
                <a:latin typeface="+mn-lt"/>
              </a:rPr>
              <a:t>Mümkünse ayrı banyo ve tuvalet kullanılmalıdır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187196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18158"/>
            <a:ext cx="9445658" cy="3793083"/>
          </a:xfrm>
        </p:spPr>
        <p:txBody>
          <a:bodyPr>
            <a:normAutofit/>
          </a:bodyPr>
          <a:lstStyle/>
          <a:p>
            <a:pPr marL="0" indent="0">
              <a:lnSpc>
                <a:spcPct val="100000"/>
              </a:lnSpc>
              <a:spcBef>
                <a:spcPts val="1200"/>
              </a:spcBef>
              <a:buNone/>
            </a:pPr>
            <a:r>
              <a:rPr lang="tr-TR" dirty="0">
                <a:latin typeface="+mn-lt"/>
              </a:rPr>
              <a:t>Hastaya ve yakınlarına solunum hijyeni konusunda eğitim verilmeli</a:t>
            </a:r>
          </a:p>
          <a:p>
            <a:pPr>
              <a:lnSpc>
                <a:spcPct val="100000"/>
              </a:lnSpc>
              <a:spcBef>
                <a:spcPts val="1200"/>
              </a:spcBef>
            </a:pPr>
            <a:r>
              <a:rPr lang="tr-TR" dirty="0">
                <a:latin typeface="+mn-lt"/>
              </a:rPr>
              <a:t>Öksürme veya hapşırma sırasında bir mendille (tercihen kağıt mendille) ağzını kapatmalı </a:t>
            </a:r>
          </a:p>
          <a:p>
            <a:pPr>
              <a:lnSpc>
                <a:spcPct val="100000"/>
              </a:lnSpc>
              <a:spcBef>
                <a:spcPts val="1200"/>
              </a:spcBef>
            </a:pPr>
            <a:r>
              <a:rPr lang="tr-TR" dirty="0">
                <a:latin typeface="+mn-lt"/>
              </a:rPr>
              <a:t>Kullanılmış mendiller ağzı kapalı ve delik olmayan naylon poşetlere konularak ağzı kapatılarak, ikinci bir naylon poşet içerisinde atılmalı,</a:t>
            </a:r>
          </a:p>
          <a:p>
            <a:pPr>
              <a:lnSpc>
                <a:spcPct val="100000"/>
              </a:lnSpc>
              <a:spcBef>
                <a:spcPts val="1200"/>
              </a:spcBef>
            </a:pPr>
            <a:r>
              <a:rPr lang="tr-TR" dirty="0">
                <a:latin typeface="+mn-lt"/>
              </a:rPr>
              <a:t>Ellerini sık sık yıkamalı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2017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65783"/>
            <a:ext cx="9445658" cy="3793083"/>
          </a:xfrm>
        </p:spPr>
        <p:txBody>
          <a:bodyPr>
            <a:normAutofit/>
          </a:bodyPr>
          <a:lstStyle/>
          <a:p>
            <a:pPr>
              <a:lnSpc>
                <a:spcPct val="100000"/>
              </a:lnSpc>
              <a:spcBef>
                <a:spcPts val="1200"/>
              </a:spcBef>
            </a:pPr>
            <a:r>
              <a:rPr lang="tr-TR" dirty="0">
                <a:latin typeface="+mn-lt"/>
              </a:rPr>
              <a:t>Hasta, kişisel eşyalarını başkaları ile paylaşmamalı </a:t>
            </a:r>
          </a:p>
          <a:p>
            <a:pPr>
              <a:lnSpc>
                <a:spcPct val="100000"/>
              </a:lnSpc>
              <a:spcBef>
                <a:spcPts val="1200"/>
              </a:spcBef>
            </a:pPr>
            <a:r>
              <a:rPr lang="tr-TR" dirty="0">
                <a:latin typeface="+mn-lt"/>
              </a:rPr>
              <a:t>Ev halkının bardak, tabak, havlu gibi eşyalarını kullanmamalı</a:t>
            </a:r>
          </a:p>
          <a:p>
            <a:pPr>
              <a:lnSpc>
                <a:spcPct val="100000"/>
              </a:lnSpc>
              <a:spcBef>
                <a:spcPts val="1200"/>
              </a:spcBef>
            </a:pPr>
            <a:r>
              <a:rPr lang="tr-TR" dirty="0">
                <a:latin typeface="+mn-lt"/>
              </a:rPr>
              <a:t>Eğer kullanması gerekirse bu eşyaları iyice su ve sabunla yıkamalı</a:t>
            </a:r>
          </a:p>
          <a:p>
            <a:pPr>
              <a:lnSpc>
                <a:spcPct val="100000"/>
              </a:lnSpc>
              <a:spcBef>
                <a:spcPts val="1200"/>
              </a:spcBef>
            </a:pPr>
            <a:r>
              <a:rPr lang="tr-TR" dirty="0">
                <a:latin typeface="+mn-lt"/>
              </a:rPr>
              <a:t>Vakanın kullandığı kıyafetler 60-90°C’de normal deterjan ile yıkanmalı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3852153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18158"/>
            <a:ext cx="9445658" cy="4773092"/>
          </a:xfrm>
        </p:spPr>
        <p:txBody>
          <a:bodyPr>
            <a:normAutofit/>
          </a:bodyPr>
          <a:lstStyle/>
          <a:p>
            <a:pPr>
              <a:lnSpc>
                <a:spcPct val="100000"/>
              </a:lnSpc>
              <a:spcBef>
                <a:spcPts val="1200"/>
              </a:spcBef>
            </a:pPr>
            <a:r>
              <a:rPr lang="tr-TR" dirty="0">
                <a:latin typeface="+mn-lt"/>
              </a:rPr>
              <a:t>Hasta odasının, kıyafetlerinin vb. temizliği esnasında eldiven kullanılmalı</a:t>
            </a:r>
          </a:p>
          <a:p>
            <a:pPr>
              <a:lnSpc>
                <a:spcPct val="100000"/>
              </a:lnSpc>
              <a:spcBef>
                <a:spcPts val="1200"/>
              </a:spcBef>
            </a:pPr>
            <a:r>
              <a:rPr lang="tr-TR" dirty="0">
                <a:latin typeface="+mn-lt"/>
              </a:rPr>
              <a:t>Tüm ev sakinleri kendi sağlık durumlarını takip etmeli ve belirti ortaya çıkması durumunda sağlık kurumuna başvurmalı</a:t>
            </a:r>
          </a:p>
          <a:p>
            <a:pPr>
              <a:lnSpc>
                <a:spcPct val="100000"/>
              </a:lnSpc>
              <a:spcBef>
                <a:spcPts val="1200"/>
              </a:spcBef>
            </a:pPr>
            <a:r>
              <a:rPr lang="tr-TR" dirty="0">
                <a:latin typeface="+mn-lt"/>
              </a:rPr>
              <a:t>Hastanın semptomları takip edilmeli, bir kötüleşme olursa acil tıbbi yardım istenmeli ve hastanın durumu hakkında sağlık kuruluşuna bilgi verilmeli</a:t>
            </a:r>
          </a:p>
          <a:p>
            <a:pPr>
              <a:lnSpc>
                <a:spcPct val="100000"/>
              </a:lnSpc>
              <a:spcBef>
                <a:spcPts val="1200"/>
              </a:spcBef>
            </a:pPr>
            <a:r>
              <a:rPr lang="tr-TR" dirty="0">
                <a:latin typeface="+mn-lt"/>
              </a:rPr>
              <a:t>Hastanın nakli gerekli ise nakil sırasında hastanın mutlaka </a:t>
            </a:r>
            <a:r>
              <a:rPr lang="tr-TR" b="1" dirty="0">
                <a:latin typeface="+mn-lt"/>
              </a:rPr>
              <a:t>tıbbi maske </a:t>
            </a:r>
            <a:r>
              <a:rPr lang="tr-TR" dirty="0">
                <a:latin typeface="+mn-lt"/>
              </a:rPr>
              <a:t>takması sağlanmalı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3496568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85333" y="1427683"/>
            <a:ext cx="10291358" cy="4658792"/>
          </a:xfrm>
        </p:spPr>
        <p:txBody>
          <a:bodyPr>
            <a:normAutofit/>
          </a:bodyPr>
          <a:lstStyle/>
          <a:p>
            <a:pPr>
              <a:lnSpc>
                <a:spcPct val="110000"/>
              </a:lnSpc>
              <a:spcBef>
                <a:spcPts val="1800"/>
              </a:spcBef>
            </a:pPr>
            <a:r>
              <a:rPr lang="tr-TR" sz="2400" dirty="0">
                <a:latin typeface="+mn-lt"/>
              </a:rPr>
              <a:t>Solunum yolu </a:t>
            </a:r>
            <a:r>
              <a:rPr lang="tr-TR" sz="2400" dirty="0" err="1">
                <a:latin typeface="+mn-lt"/>
              </a:rPr>
              <a:t>sekresyonları</a:t>
            </a:r>
            <a:r>
              <a:rPr lang="tr-TR" sz="2400" dirty="0">
                <a:latin typeface="+mn-lt"/>
              </a:rPr>
              <a:t> veya vücut çıkartıları ile </a:t>
            </a:r>
            <a:r>
              <a:rPr lang="tr-TR" sz="2400" dirty="0" err="1">
                <a:latin typeface="+mn-lt"/>
              </a:rPr>
              <a:t>kontamine</a:t>
            </a:r>
            <a:r>
              <a:rPr lang="tr-TR" sz="2400" dirty="0">
                <a:latin typeface="+mn-lt"/>
              </a:rPr>
              <a:t> olması mümkün olan tüm yüzeyler sulandırılmış çamaşır suyuyla (</a:t>
            </a:r>
            <a:r>
              <a:rPr lang="tr-TR" sz="2400" b="1" dirty="0">
                <a:latin typeface="+mn-lt"/>
              </a:rPr>
              <a:t>1:100</a:t>
            </a:r>
            <a:r>
              <a:rPr lang="tr-TR" sz="2400" dirty="0">
                <a:latin typeface="+mn-lt"/>
              </a:rPr>
              <a:t> normal sulandırmada) (Sodyum </a:t>
            </a:r>
            <a:r>
              <a:rPr lang="tr-TR" sz="2400" dirty="0" err="1">
                <a:latin typeface="+mn-lt"/>
              </a:rPr>
              <a:t>hipoklorit</a:t>
            </a:r>
            <a:r>
              <a:rPr lang="tr-TR" sz="2400" dirty="0">
                <a:latin typeface="+mn-lt"/>
              </a:rPr>
              <a:t> </a:t>
            </a:r>
            <a:r>
              <a:rPr lang="tr-TR" sz="2400" dirty="0" err="1">
                <a:latin typeface="+mn-lt"/>
              </a:rPr>
              <a:t>Cas</a:t>
            </a:r>
            <a:r>
              <a:rPr lang="tr-TR" sz="2400" dirty="0">
                <a:latin typeface="+mn-lt"/>
              </a:rPr>
              <a:t> No: 7681-52-9) temizlenir ve </a:t>
            </a:r>
          </a:p>
          <a:p>
            <a:pPr>
              <a:lnSpc>
                <a:spcPct val="110000"/>
              </a:lnSpc>
              <a:spcBef>
                <a:spcPts val="1800"/>
              </a:spcBef>
            </a:pPr>
            <a:r>
              <a:rPr lang="tr-TR" sz="2400" dirty="0">
                <a:latin typeface="+mn-lt"/>
              </a:rPr>
              <a:t>Belirgin şekilde kirlenme olduğunda ise  </a:t>
            </a:r>
            <a:r>
              <a:rPr lang="tr-TR" sz="2400" b="1" dirty="0">
                <a:latin typeface="+mn-lt"/>
              </a:rPr>
              <a:t>1:10</a:t>
            </a:r>
            <a:r>
              <a:rPr lang="tr-TR" sz="2400" dirty="0">
                <a:latin typeface="+mn-lt"/>
              </a:rPr>
              <a:t> normal sulandırmada çamaşır suyu kullanılmalı </a:t>
            </a:r>
          </a:p>
          <a:p>
            <a:pPr>
              <a:lnSpc>
                <a:spcPct val="110000"/>
              </a:lnSpc>
              <a:spcBef>
                <a:spcPts val="1800"/>
              </a:spcBef>
            </a:pPr>
            <a:r>
              <a:rPr lang="tr-TR" sz="2400" dirty="0">
                <a:latin typeface="+mn-lt"/>
              </a:rPr>
              <a:t>Banyo ve tuvaletler günde en az bir kez sulandırılmış çamaşır suyuyla (</a:t>
            </a:r>
            <a:r>
              <a:rPr lang="tr-TR" sz="2400" b="1" dirty="0">
                <a:latin typeface="+mn-lt"/>
              </a:rPr>
              <a:t>1:100</a:t>
            </a:r>
            <a:r>
              <a:rPr lang="tr-TR" sz="2400" dirty="0">
                <a:latin typeface="+mn-lt"/>
              </a:rPr>
              <a:t> normal sulandırmada) (Sodyum </a:t>
            </a:r>
            <a:r>
              <a:rPr lang="tr-TR" sz="2400" dirty="0" err="1">
                <a:latin typeface="+mn-lt"/>
              </a:rPr>
              <a:t>hipoklorit</a:t>
            </a:r>
            <a:r>
              <a:rPr lang="tr-TR" sz="2400" dirty="0">
                <a:latin typeface="+mn-lt"/>
              </a:rPr>
              <a:t> </a:t>
            </a:r>
            <a:r>
              <a:rPr lang="tr-TR" sz="2400" dirty="0" err="1">
                <a:latin typeface="+mn-lt"/>
              </a:rPr>
              <a:t>Cas</a:t>
            </a:r>
            <a:r>
              <a:rPr lang="tr-TR" sz="2400" dirty="0">
                <a:latin typeface="+mn-lt"/>
              </a:rPr>
              <a:t> No: 7681-52-9) temizlenmeli</a:t>
            </a:r>
          </a:p>
          <a:p>
            <a:pPr>
              <a:lnSpc>
                <a:spcPct val="11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1768317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17600" y="1735658"/>
            <a:ext cx="10114844" cy="3793083"/>
          </a:xfrm>
        </p:spPr>
        <p:txBody>
          <a:bodyPr/>
          <a:lstStyle/>
          <a:p>
            <a:pPr>
              <a:lnSpc>
                <a:spcPct val="100000"/>
              </a:lnSpc>
              <a:spcBef>
                <a:spcPts val="1200"/>
              </a:spcBef>
            </a:pPr>
            <a:r>
              <a:rPr lang="tr-TR" dirty="0">
                <a:latin typeface="+mn-lt"/>
              </a:rPr>
              <a:t>Olası/Kesin vaka ile teması (yakın temaslı/uçak temaslısı) olanlar 14 gün süreyle izlenir</a:t>
            </a:r>
          </a:p>
          <a:p>
            <a:pPr>
              <a:lnSpc>
                <a:spcPct val="100000"/>
              </a:lnSpc>
              <a:spcBef>
                <a:spcPts val="1200"/>
              </a:spcBef>
            </a:pPr>
            <a:r>
              <a:rPr lang="tr-TR" dirty="0"/>
              <a:t>COVID-19 </a:t>
            </a:r>
            <a:r>
              <a:rPr lang="tr-TR" dirty="0">
                <a:latin typeface="+mn-lt"/>
              </a:rPr>
              <a:t>enfeksiyonu için doğrulama sürecindeki vakalar ile yakın temas edenler, sonuç negatif ise izlem sonlandırılır; sonuç pozitif gelirse izleme 14. güne kadar devam edilir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Temaslı İzlemi</a:t>
            </a:r>
          </a:p>
        </p:txBody>
      </p:sp>
    </p:spTree>
    <p:extLst>
      <p:ext uri="{BB962C8B-B14F-4D97-AF65-F5344CB8AC3E}">
        <p14:creationId xmlns:p14="http://schemas.microsoft.com/office/powerpoint/2010/main" val="1107590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98222" y="1351483"/>
            <a:ext cx="9900355" cy="5020742"/>
          </a:xfrm>
        </p:spPr>
        <p:txBody>
          <a:bodyPr>
            <a:normAutofit fontScale="92500"/>
          </a:bodyPr>
          <a:lstStyle/>
          <a:p>
            <a:pPr>
              <a:lnSpc>
                <a:spcPct val="110000"/>
              </a:lnSpc>
              <a:spcBef>
                <a:spcPts val="1200"/>
              </a:spcBef>
            </a:pPr>
            <a:r>
              <a:rPr lang="tr-TR" dirty="0">
                <a:latin typeface="+mn-lt"/>
              </a:rPr>
              <a:t>Evde izlenen temaslılar İl Sağlık Müdürlüğü tarafından telefonla takip edilmeli</a:t>
            </a:r>
          </a:p>
          <a:p>
            <a:pPr>
              <a:lnSpc>
                <a:spcPct val="110000"/>
              </a:lnSpc>
              <a:spcBef>
                <a:spcPts val="1200"/>
              </a:spcBef>
            </a:pPr>
            <a:r>
              <a:rPr lang="tr-TR" dirty="0">
                <a:latin typeface="+mn-lt"/>
              </a:rPr>
              <a:t>Temaslı izlem süresini mümkünse evde geçirmesi uygundur</a:t>
            </a:r>
          </a:p>
          <a:p>
            <a:pPr>
              <a:lnSpc>
                <a:spcPct val="110000"/>
              </a:lnSpc>
              <a:spcBef>
                <a:spcPts val="1200"/>
              </a:spcBef>
            </a:pPr>
            <a:r>
              <a:rPr lang="tr-TR" dirty="0">
                <a:latin typeface="+mn-lt"/>
              </a:rPr>
              <a:t>Başka kişi/kişiler ile aynı ortamı paylaştığı (ev, sokak, hastane vb.)  zaman tıbbi maske takmalı</a:t>
            </a:r>
          </a:p>
          <a:p>
            <a:pPr>
              <a:lnSpc>
                <a:spcPct val="110000"/>
              </a:lnSpc>
              <a:spcBef>
                <a:spcPts val="1200"/>
              </a:spcBef>
            </a:pPr>
            <a:r>
              <a:rPr lang="tr-TR" dirty="0">
                <a:latin typeface="+mn-lt"/>
              </a:rPr>
              <a:t>Ev halkına bulaş riskini önlemek için evde takipli hastalar mümkünse evindeki diğer kişilerden farklı bir odada, mümkün değil ise iyi havalanan bir odada oturmalı, diğer kişilerden en az 1 metre uzakta olmalı ve tıbbi maske takmalı, maskenin nemlenmesi halinde yenisi ile değiştirmeli</a:t>
            </a:r>
          </a:p>
          <a:p>
            <a:pPr>
              <a:lnSpc>
                <a:spcPct val="11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Temaslı İzlemi</a:t>
            </a:r>
          </a:p>
        </p:txBody>
      </p:sp>
    </p:spTree>
    <p:extLst>
      <p:ext uri="{BB962C8B-B14F-4D97-AF65-F5344CB8AC3E}">
        <p14:creationId xmlns:p14="http://schemas.microsoft.com/office/powerpoint/2010/main" val="1334485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86934" y="1329476"/>
            <a:ext cx="10340622" cy="5325542"/>
          </a:xfrm>
        </p:spPr>
        <p:txBody>
          <a:bodyPr>
            <a:normAutofit/>
          </a:bodyPr>
          <a:lstStyle/>
          <a:p>
            <a:pPr>
              <a:lnSpc>
                <a:spcPct val="100000"/>
              </a:lnSpc>
              <a:spcBef>
                <a:spcPts val="1200"/>
              </a:spcBef>
            </a:pPr>
            <a:r>
              <a:rPr lang="tr-TR" sz="2400" dirty="0">
                <a:latin typeface="+mn-lt"/>
              </a:rPr>
              <a:t>Eve ziyaretçi kabul edilmemeli</a:t>
            </a:r>
          </a:p>
          <a:p>
            <a:pPr>
              <a:lnSpc>
                <a:spcPct val="100000"/>
              </a:lnSpc>
              <a:spcBef>
                <a:spcPts val="1200"/>
              </a:spcBef>
            </a:pPr>
            <a:r>
              <a:rPr lang="tr-TR" sz="2400" dirty="0">
                <a:latin typeface="+mn-lt"/>
              </a:rPr>
              <a:t>Temaslının ev içindeki hareketi sınırlandırılmalı; tuvalet, banyo gibi ortak kullanılan alanlar iyi havalandırılmalı</a:t>
            </a:r>
          </a:p>
          <a:p>
            <a:pPr>
              <a:lnSpc>
                <a:spcPct val="100000"/>
              </a:lnSpc>
              <a:spcBef>
                <a:spcPts val="1200"/>
              </a:spcBef>
            </a:pPr>
            <a:r>
              <a:rPr lang="tr-TR" sz="2400" dirty="0">
                <a:latin typeface="+mn-lt"/>
              </a:rPr>
              <a:t>Temaslı, kişisel eşyalarını başkaları ile paylaşmamalı, ev halkının bardak, tabak, havlu gibi eşyalarını kullanmamalı; eğer kullanması gerekirse bu eşyaları iyice su ve sabunla yıkamalı</a:t>
            </a:r>
          </a:p>
          <a:p>
            <a:pPr>
              <a:lnSpc>
                <a:spcPct val="100000"/>
              </a:lnSpc>
              <a:spcBef>
                <a:spcPts val="1200"/>
              </a:spcBef>
            </a:pPr>
            <a:r>
              <a:rPr lang="tr-TR" sz="2400" dirty="0">
                <a:latin typeface="+mn-lt"/>
              </a:rPr>
              <a:t>Kullandığı kıyafetler 60-90°C’de normal deterjan ile yıkanmalı</a:t>
            </a:r>
          </a:p>
          <a:p>
            <a:pPr>
              <a:lnSpc>
                <a:spcPct val="100000"/>
              </a:lnSpc>
              <a:spcBef>
                <a:spcPts val="1200"/>
              </a:spcBef>
            </a:pPr>
            <a:r>
              <a:rPr lang="tr-TR" sz="2400" dirty="0">
                <a:latin typeface="+mn-lt"/>
              </a:rPr>
              <a:t>Banyo ve tuvaletler günde en az bir kez sulandırılmış çamaşır suyuyla (</a:t>
            </a:r>
            <a:r>
              <a:rPr lang="tr-TR" sz="2400" b="1" dirty="0">
                <a:latin typeface="+mn-lt"/>
              </a:rPr>
              <a:t>1:100 </a:t>
            </a:r>
            <a:r>
              <a:rPr lang="tr-TR" sz="2400" dirty="0">
                <a:latin typeface="+mn-lt"/>
              </a:rPr>
              <a:t>normal sulandırmada) (Sodyum </a:t>
            </a:r>
            <a:r>
              <a:rPr lang="tr-TR" sz="2400" dirty="0" err="1">
                <a:latin typeface="+mn-lt"/>
              </a:rPr>
              <a:t>hipoklorit</a:t>
            </a:r>
            <a:r>
              <a:rPr lang="tr-TR" sz="2400" dirty="0">
                <a:latin typeface="+mn-lt"/>
              </a:rPr>
              <a:t> </a:t>
            </a:r>
            <a:r>
              <a:rPr lang="tr-TR" sz="2400" dirty="0" err="1">
                <a:latin typeface="+mn-lt"/>
              </a:rPr>
              <a:t>Cas</a:t>
            </a:r>
            <a:r>
              <a:rPr lang="tr-TR" sz="2400" dirty="0">
                <a:latin typeface="+mn-lt"/>
              </a:rPr>
              <a:t> No: 7681-52-9) temizlenmeli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Temaslı İzlemi</a:t>
            </a:r>
          </a:p>
        </p:txBody>
      </p:sp>
    </p:spTree>
    <p:extLst>
      <p:ext uri="{BB962C8B-B14F-4D97-AF65-F5344CB8AC3E}">
        <p14:creationId xmlns:p14="http://schemas.microsoft.com/office/powerpoint/2010/main" val="1159164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16000" y="1235096"/>
            <a:ext cx="10543821" cy="5270479"/>
          </a:xfrm>
        </p:spPr>
        <p:txBody>
          <a:bodyPr>
            <a:normAutofit fontScale="85000" lnSpcReduction="20000"/>
          </a:bodyPr>
          <a:lstStyle/>
          <a:p>
            <a:pPr>
              <a:lnSpc>
                <a:spcPct val="120000"/>
              </a:lnSpc>
              <a:spcBef>
                <a:spcPts val="1200"/>
              </a:spcBef>
            </a:pPr>
            <a:r>
              <a:rPr lang="tr-TR" dirty="0"/>
              <a:t>COVID-19 </a:t>
            </a:r>
            <a:r>
              <a:rPr lang="tr-TR" dirty="0">
                <a:latin typeface="+mn-lt"/>
              </a:rPr>
              <a:t>için spesifik bir </a:t>
            </a:r>
            <a:r>
              <a:rPr lang="tr-TR" dirty="0" err="1">
                <a:latin typeface="+mn-lt"/>
              </a:rPr>
              <a:t>antiviral</a:t>
            </a:r>
            <a:r>
              <a:rPr lang="tr-TR" dirty="0">
                <a:latin typeface="+mn-lt"/>
              </a:rPr>
              <a:t> tedavi YOKTUR</a:t>
            </a:r>
          </a:p>
          <a:p>
            <a:pPr>
              <a:lnSpc>
                <a:spcPct val="120000"/>
              </a:lnSpc>
              <a:spcBef>
                <a:spcPts val="1200"/>
              </a:spcBef>
            </a:pPr>
            <a:r>
              <a:rPr lang="tr-TR" dirty="0" err="1">
                <a:latin typeface="+mn-lt"/>
              </a:rPr>
              <a:t>Patogenezinin</a:t>
            </a:r>
            <a:r>
              <a:rPr lang="tr-TR" dirty="0">
                <a:latin typeface="+mn-lt"/>
              </a:rPr>
              <a:t> tam olarak bilinmemesi nedeni ile uygulanan tedavi destekleyici, ikincil enfeksiyonları ve komplikasyonları önlemeye yöneliktir</a:t>
            </a:r>
          </a:p>
          <a:p>
            <a:pPr>
              <a:lnSpc>
                <a:spcPct val="120000"/>
              </a:lnSpc>
              <a:spcBef>
                <a:spcPts val="1200"/>
              </a:spcBef>
            </a:pPr>
            <a:r>
              <a:rPr lang="tr-TR" dirty="0">
                <a:latin typeface="+mn-lt"/>
              </a:rPr>
              <a:t>Tedavide;</a:t>
            </a:r>
          </a:p>
          <a:p>
            <a:pPr lvl="1">
              <a:lnSpc>
                <a:spcPct val="120000"/>
              </a:lnSpc>
              <a:spcBef>
                <a:spcPts val="1200"/>
              </a:spcBef>
            </a:pPr>
            <a:r>
              <a:rPr lang="tr-TR" dirty="0">
                <a:latin typeface="+mn-lt"/>
              </a:rPr>
              <a:t>Solunum sıkıntısı, </a:t>
            </a:r>
            <a:r>
              <a:rPr lang="tr-TR" dirty="0" err="1">
                <a:latin typeface="+mn-lt"/>
              </a:rPr>
              <a:t>hipoksemi</a:t>
            </a:r>
            <a:r>
              <a:rPr lang="tr-TR" dirty="0">
                <a:latin typeface="+mn-lt"/>
              </a:rPr>
              <a:t> ve şok hastalarına ek oksijen tedavisi önerilmektedir</a:t>
            </a:r>
          </a:p>
          <a:p>
            <a:pPr lvl="1">
              <a:lnSpc>
                <a:spcPct val="120000"/>
              </a:lnSpc>
              <a:spcBef>
                <a:spcPts val="1200"/>
              </a:spcBef>
            </a:pPr>
            <a:r>
              <a:rPr lang="tr-TR" dirty="0">
                <a:latin typeface="+mn-lt"/>
              </a:rPr>
              <a:t>Şok bulgusu olmadığında hastalarında konservatif sıvı tedavisi </a:t>
            </a:r>
            <a:r>
              <a:rPr lang="tr-TR" dirty="0" err="1">
                <a:latin typeface="+mn-lt"/>
              </a:rPr>
              <a:t>önerilmektedi</a:t>
            </a:r>
            <a:r>
              <a:rPr lang="tr-TR" dirty="0">
                <a:latin typeface="+mn-lt"/>
              </a:rPr>
              <a:t>.</a:t>
            </a:r>
          </a:p>
          <a:p>
            <a:pPr lvl="1">
              <a:lnSpc>
                <a:spcPct val="120000"/>
              </a:lnSpc>
              <a:spcBef>
                <a:spcPts val="1200"/>
              </a:spcBef>
            </a:pPr>
            <a:r>
              <a:rPr lang="tr-TR" dirty="0" err="1">
                <a:latin typeface="+mn-lt"/>
              </a:rPr>
              <a:t>SARI'ye</a:t>
            </a:r>
            <a:r>
              <a:rPr lang="tr-TR" dirty="0">
                <a:latin typeface="+mn-lt"/>
              </a:rPr>
              <a:t> neden olabilecek olası patojenlere yönelik ampirik </a:t>
            </a:r>
            <a:r>
              <a:rPr lang="tr-TR" dirty="0" err="1">
                <a:latin typeface="+mn-lt"/>
              </a:rPr>
              <a:t>antimikrobiyaller</a:t>
            </a:r>
            <a:r>
              <a:rPr lang="tr-TR" dirty="0">
                <a:latin typeface="+mn-lt"/>
              </a:rPr>
              <a:t> (antibiyotikler, </a:t>
            </a:r>
            <a:r>
              <a:rPr lang="tr-TR" dirty="0" err="1">
                <a:latin typeface="+mn-lt"/>
              </a:rPr>
              <a:t>influenza</a:t>
            </a:r>
            <a:r>
              <a:rPr lang="tr-TR" dirty="0">
                <a:latin typeface="+mn-lt"/>
              </a:rPr>
              <a:t> </a:t>
            </a:r>
            <a:r>
              <a:rPr lang="tr-TR" dirty="0" err="1">
                <a:latin typeface="+mn-lt"/>
              </a:rPr>
              <a:t>nöraminidaz</a:t>
            </a:r>
            <a:r>
              <a:rPr lang="tr-TR" dirty="0">
                <a:latin typeface="+mn-lt"/>
              </a:rPr>
              <a:t> inhibitörleri, </a:t>
            </a:r>
            <a:r>
              <a:rPr lang="tr-TR" dirty="0" err="1">
                <a:latin typeface="+mn-lt"/>
              </a:rPr>
              <a:t>antifungaller</a:t>
            </a:r>
            <a:r>
              <a:rPr lang="tr-TR" dirty="0">
                <a:latin typeface="+mn-lt"/>
              </a:rPr>
              <a:t>) önerilmektedir. </a:t>
            </a:r>
            <a:r>
              <a:rPr lang="tr-TR" dirty="0" err="1">
                <a:latin typeface="+mn-lt"/>
              </a:rPr>
              <a:t>Sepsisli</a:t>
            </a:r>
            <a:r>
              <a:rPr lang="tr-TR" dirty="0">
                <a:latin typeface="+mn-lt"/>
              </a:rPr>
              <a:t> hastalara hasta değerlendirmesinden sonraki ilk bir saat içinde </a:t>
            </a:r>
            <a:r>
              <a:rPr lang="tr-TR" dirty="0" err="1">
                <a:latin typeface="+mn-lt"/>
              </a:rPr>
              <a:t>antimikrobiyallerin</a:t>
            </a:r>
            <a:r>
              <a:rPr lang="tr-TR" dirty="0">
                <a:latin typeface="+mn-lt"/>
              </a:rPr>
              <a:t> verilmesi sağlanmalıdır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bakımı ve tedavisi</a:t>
            </a:r>
          </a:p>
        </p:txBody>
      </p:sp>
    </p:spTree>
    <p:extLst>
      <p:ext uri="{BB962C8B-B14F-4D97-AF65-F5344CB8AC3E}">
        <p14:creationId xmlns:p14="http://schemas.microsoft.com/office/powerpoint/2010/main" val="322076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664965" y="1593455"/>
            <a:ext cx="8563117" cy="3374471"/>
          </a:xfrm>
        </p:spPr>
        <p:txBody>
          <a:bodyPr>
            <a:normAutofit/>
          </a:bodyPr>
          <a:lstStyle/>
          <a:p>
            <a:pPr marL="0" indent="0">
              <a:buNone/>
            </a:pPr>
            <a:r>
              <a:rPr lang="en-US" sz="2400" dirty="0" err="1">
                <a:latin typeface="+mj-lt"/>
              </a:rPr>
              <a:t>Henüz</a:t>
            </a:r>
            <a:r>
              <a:rPr lang="en-US" sz="2400" dirty="0">
                <a:latin typeface="+mj-lt"/>
              </a:rPr>
              <a:t> </a:t>
            </a:r>
            <a:r>
              <a:rPr lang="en-US" sz="2400" dirty="0" err="1">
                <a:latin typeface="+mj-lt"/>
              </a:rPr>
              <a:t>netlik</a:t>
            </a:r>
            <a:r>
              <a:rPr lang="en-US" sz="2400" dirty="0">
                <a:latin typeface="+mj-lt"/>
              </a:rPr>
              <a:t> </a:t>
            </a:r>
            <a:r>
              <a:rPr lang="en-US" sz="2400" dirty="0" err="1">
                <a:latin typeface="+mj-lt"/>
              </a:rPr>
              <a:t>kazanmamış</a:t>
            </a:r>
            <a:r>
              <a:rPr lang="en-US" sz="2400" dirty="0">
                <a:latin typeface="+mj-lt"/>
              </a:rPr>
              <a:t> </a:t>
            </a:r>
            <a:endParaRPr lang="tr-TR" sz="2400" dirty="0">
              <a:latin typeface="+mj-lt"/>
            </a:endParaRPr>
          </a:p>
          <a:p>
            <a:pPr marL="0" indent="0">
              <a:buNone/>
            </a:pPr>
            <a:endParaRPr lang="tr-TR" sz="2400" dirty="0">
              <a:latin typeface="+mj-lt"/>
            </a:endParaRPr>
          </a:p>
          <a:p>
            <a:pPr marL="0" indent="0">
              <a:buNone/>
            </a:pPr>
            <a:r>
              <a:rPr lang="tr-TR" sz="2400" dirty="0">
                <a:latin typeface="+mj-lt"/>
              </a:rPr>
              <a:t>Yeni </a:t>
            </a:r>
            <a:r>
              <a:rPr lang="tr-TR" sz="2400" dirty="0" err="1">
                <a:latin typeface="+mj-lt"/>
              </a:rPr>
              <a:t>coronavirüsün</a:t>
            </a:r>
            <a:r>
              <a:rPr lang="en-US" sz="2400" dirty="0">
                <a:latin typeface="+mj-lt"/>
              </a:rPr>
              <a:t> </a:t>
            </a:r>
            <a:r>
              <a:rPr lang="en-US" sz="2400" dirty="0" err="1">
                <a:latin typeface="+mj-lt"/>
              </a:rPr>
              <a:t>kökeni</a:t>
            </a:r>
            <a:r>
              <a:rPr lang="en-US" sz="2400" dirty="0">
                <a:latin typeface="+mj-lt"/>
              </a:rPr>
              <a:t> </a:t>
            </a:r>
            <a:r>
              <a:rPr lang="en-US" sz="2400" dirty="0" err="1">
                <a:latin typeface="+mj-lt"/>
              </a:rPr>
              <a:t>hala</a:t>
            </a:r>
            <a:r>
              <a:rPr lang="en-US" sz="2400" dirty="0">
                <a:latin typeface="+mj-lt"/>
              </a:rPr>
              <a:t> </a:t>
            </a:r>
            <a:r>
              <a:rPr lang="en-US" sz="2400" dirty="0" err="1">
                <a:latin typeface="+mj-lt"/>
              </a:rPr>
              <a:t>araştırılmakta</a:t>
            </a:r>
            <a:endParaRPr lang="tr-TR" sz="2400" dirty="0">
              <a:latin typeface="+mj-lt"/>
            </a:endParaRPr>
          </a:p>
          <a:p>
            <a:pPr marL="0" indent="0">
              <a:buNone/>
            </a:pPr>
            <a:endParaRPr lang="tr-TR" sz="2400" dirty="0">
              <a:latin typeface="+mj-lt"/>
            </a:endParaRPr>
          </a:p>
          <a:p>
            <a:pPr marL="0" indent="0">
              <a:buNone/>
            </a:pPr>
            <a:r>
              <a:rPr lang="tr-TR" sz="2400" dirty="0">
                <a:latin typeface="+mj-lt"/>
              </a:rPr>
              <a:t>E</a:t>
            </a:r>
            <a:r>
              <a:rPr lang="en-US" sz="2400" dirty="0" err="1">
                <a:latin typeface="+mj-lt"/>
              </a:rPr>
              <a:t>ldeki</a:t>
            </a:r>
            <a:r>
              <a:rPr lang="en-US" sz="2400" dirty="0">
                <a:latin typeface="+mj-lt"/>
              </a:rPr>
              <a:t> </a:t>
            </a:r>
            <a:r>
              <a:rPr lang="en-US" sz="2400" dirty="0" err="1">
                <a:latin typeface="+mj-lt"/>
              </a:rPr>
              <a:t>veriler</a:t>
            </a:r>
            <a:r>
              <a:rPr lang="en-US" sz="2400" dirty="0">
                <a:latin typeface="+mj-lt"/>
              </a:rPr>
              <a:t>, Deniz </a:t>
            </a:r>
            <a:r>
              <a:rPr lang="en-US" sz="2400" dirty="0" err="1">
                <a:latin typeface="+mj-lt"/>
              </a:rPr>
              <a:t>Ürünleri</a:t>
            </a:r>
            <a:r>
              <a:rPr lang="en-US" sz="2400" dirty="0">
                <a:latin typeface="+mj-lt"/>
              </a:rPr>
              <a:t> </a:t>
            </a:r>
            <a:r>
              <a:rPr lang="en-US" sz="2400" dirty="0" err="1">
                <a:latin typeface="+mj-lt"/>
              </a:rPr>
              <a:t>Toptan</a:t>
            </a:r>
            <a:r>
              <a:rPr lang="en-US" sz="2400" dirty="0">
                <a:latin typeface="+mj-lt"/>
              </a:rPr>
              <a:t> </a:t>
            </a:r>
            <a:r>
              <a:rPr lang="en-US" sz="2400" dirty="0" err="1">
                <a:latin typeface="+mj-lt"/>
              </a:rPr>
              <a:t>Satış</a:t>
            </a:r>
            <a:r>
              <a:rPr lang="en-US" sz="2400" dirty="0">
                <a:latin typeface="+mj-lt"/>
              </a:rPr>
              <a:t> </a:t>
            </a:r>
            <a:r>
              <a:rPr lang="en-US" sz="2400" dirty="0" err="1">
                <a:latin typeface="+mj-lt"/>
              </a:rPr>
              <a:t>Pazarında</a:t>
            </a:r>
            <a:r>
              <a:rPr lang="en-US" sz="2400" dirty="0">
                <a:latin typeface="+mj-lt"/>
              </a:rPr>
              <a:t> </a:t>
            </a:r>
            <a:r>
              <a:rPr lang="en-US" sz="2400" dirty="0" err="1">
                <a:latin typeface="+mj-lt"/>
              </a:rPr>
              <a:t>yasadışı</a:t>
            </a:r>
            <a:r>
              <a:rPr lang="en-US" sz="2400" dirty="0">
                <a:latin typeface="+mj-lt"/>
              </a:rPr>
              <a:t> </a:t>
            </a:r>
            <a:r>
              <a:rPr lang="en-US" sz="2400" dirty="0" err="1">
                <a:latin typeface="+mj-lt"/>
              </a:rPr>
              <a:t>olarak</a:t>
            </a:r>
            <a:r>
              <a:rPr lang="en-US" sz="2400" dirty="0">
                <a:latin typeface="+mj-lt"/>
              </a:rPr>
              <a:t> </a:t>
            </a:r>
            <a:r>
              <a:rPr lang="en-US" sz="2400" dirty="0" err="1">
                <a:latin typeface="+mj-lt"/>
              </a:rPr>
              <a:t>satılan</a:t>
            </a:r>
            <a:r>
              <a:rPr lang="en-US" sz="2400" dirty="0">
                <a:latin typeface="+mj-lt"/>
              </a:rPr>
              <a:t> </a:t>
            </a:r>
            <a:r>
              <a:rPr lang="en-US" sz="2400" dirty="0" err="1">
                <a:latin typeface="+mj-lt"/>
              </a:rPr>
              <a:t>vahşi</a:t>
            </a:r>
            <a:r>
              <a:rPr lang="en-US" sz="2400" dirty="0">
                <a:latin typeface="+mj-lt"/>
              </a:rPr>
              <a:t> </a:t>
            </a:r>
            <a:r>
              <a:rPr lang="en-US" sz="2400" dirty="0" err="1">
                <a:latin typeface="+mj-lt"/>
              </a:rPr>
              <a:t>hayvanları</a:t>
            </a:r>
            <a:r>
              <a:rPr lang="en-US" sz="2400" dirty="0">
                <a:latin typeface="+mj-lt"/>
              </a:rPr>
              <a:t> </a:t>
            </a:r>
            <a:r>
              <a:rPr lang="en-US" sz="2400" dirty="0" err="1">
                <a:latin typeface="+mj-lt"/>
              </a:rPr>
              <a:t>işaret</a:t>
            </a:r>
            <a:r>
              <a:rPr lang="en-US" sz="2400" dirty="0">
                <a:latin typeface="+mj-lt"/>
              </a:rPr>
              <a:t> </a:t>
            </a:r>
            <a:r>
              <a:rPr lang="en-US" sz="2400" dirty="0" err="1">
                <a:latin typeface="+mj-lt"/>
              </a:rPr>
              <a:t>etmekte</a:t>
            </a:r>
            <a:r>
              <a:rPr lang="en-US" sz="2400" dirty="0">
                <a:latin typeface="+mj-lt"/>
              </a:rPr>
              <a:t> </a:t>
            </a:r>
            <a:endParaRPr lang="tr-TR" sz="2400" dirty="0">
              <a:latin typeface="+mj-lt"/>
            </a:endParaRPr>
          </a:p>
        </p:txBody>
      </p:sp>
      <p:sp>
        <p:nvSpPr>
          <p:cNvPr id="5" name="Unvan 1">
            <a:extLst>
              <a:ext uri="{FF2B5EF4-FFF2-40B4-BE49-F238E27FC236}">
                <a16:creationId xmlns:a16="http://schemas.microsoft.com/office/drawing/2014/main" id="{39763707-177E-46F9-9003-F0AE584770E6}"/>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Enfeksiyon Kaynağı</a:t>
            </a:r>
          </a:p>
        </p:txBody>
      </p:sp>
    </p:spTree>
    <p:extLst>
      <p:ext uri="{BB962C8B-B14F-4D97-AF65-F5344CB8AC3E}">
        <p14:creationId xmlns:p14="http://schemas.microsoft.com/office/powerpoint/2010/main" val="265051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06311" y="1275283"/>
            <a:ext cx="10161764" cy="5294010"/>
          </a:xfrm>
        </p:spPr>
        <p:txBody>
          <a:bodyPr>
            <a:normAutofit fontScale="85000" lnSpcReduction="20000"/>
          </a:bodyPr>
          <a:lstStyle/>
          <a:p>
            <a:pPr>
              <a:lnSpc>
                <a:spcPct val="120000"/>
              </a:lnSpc>
              <a:spcBef>
                <a:spcPts val="1200"/>
              </a:spcBef>
            </a:pPr>
            <a:r>
              <a:rPr lang="tr-TR" dirty="0">
                <a:latin typeface="+mn-lt"/>
              </a:rPr>
              <a:t>Başka bir nedenle </a:t>
            </a:r>
            <a:r>
              <a:rPr lang="tr-TR" dirty="0" err="1">
                <a:latin typeface="+mn-lt"/>
              </a:rPr>
              <a:t>endike</a:t>
            </a:r>
            <a:r>
              <a:rPr lang="tr-TR" dirty="0">
                <a:latin typeface="+mn-lt"/>
              </a:rPr>
              <a:t> olmadığı sürece </a:t>
            </a:r>
            <a:r>
              <a:rPr lang="tr-TR" dirty="0" err="1">
                <a:latin typeface="+mn-lt"/>
              </a:rPr>
              <a:t>viral</a:t>
            </a:r>
            <a:r>
              <a:rPr lang="tr-TR" dirty="0">
                <a:latin typeface="+mn-lt"/>
              </a:rPr>
              <a:t> </a:t>
            </a:r>
            <a:r>
              <a:rPr lang="tr-TR" dirty="0" err="1">
                <a:latin typeface="+mn-lt"/>
              </a:rPr>
              <a:t>pnömoninin</a:t>
            </a:r>
            <a:r>
              <a:rPr lang="tr-TR" dirty="0">
                <a:latin typeface="+mn-lt"/>
              </a:rPr>
              <a:t> veya </a:t>
            </a:r>
            <a:r>
              <a:rPr lang="tr-TR" dirty="0" err="1">
                <a:latin typeface="+mn-lt"/>
              </a:rPr>
              <a:t>ARDS'nin</a:t>
            </a:r>
            <a:r>
              <a:rPr lang="tr-TR" dirty="0">
                <a:latin typeface="+mn-lt"/>
              </a:rPr>
              <a:t> tedavisi için rutin olarak sistemik </a:t>
            </a:r>
            <a:r>
              <a:rPr lang="tr-TR" dirty="0" err="1">
                <a:latin typeface="+mn-lt"/>
              </a:rPr>
              <a:t>kortikosteroid</a:t>
            </a:r>
            <a:r>
              <a:rPr lang="tr-TR" dirty="0">
                <a:latin typeface="+mn-lt"/>
              </a:rPr>
              <a:t> verilmemelidir </a:t>
            </a:r>
          </a:p>
          <a:p>
            <a:pPr lvl="1">
              <a:lnSpc>
                <a:spcPct val="120000"/>
              </a:lnSpc>
              <a:spcBef>
                <a:spcPts val="1200"/>
              </a:spcBef>
            </a:pPr>
            <a:r>
              <a:rPr lang="tr-TR" dirty="0">
                <a:latin typeface="+mn-lt"/>
              </a:rPr>
              <a:t>Gözlemsel çalışmalarda SARS hastalarında uygulanan </a:t>
            </a:r>
            <a:r>
              <a:rPr lang="tr-TR" dirty="0" err="1">
                <a:latin typeface="+mn-lt"/>
              </a:rPr>
              <a:t>kortikosteroidlerin</a:t>
            </a:r>
            <a:r>
              <a:rPr lang="tr-TR" dirty="0">
                <a:latin typeface="+mn-lt"/>
              </a:rPr>
              <a:t> </a:t>
            </a:r>
            <a:r>
              <a:rPr lang="tr-TR" dirty="0" err="1">
                <a:latin typeface="+mn-lt"/>
              </a:rPr>
              <a:t>sağkalım</a:t>
            </a:r>
            <a:r>
              <a:rPr lang="tr-TR" dirty="0">
                <a:latin typeface="+mn-lt"/>
              </a:rPr>
              <a:t> yararı sağlamadığı, olası zararları olabileceği (</a:t>
            </a:r>
            <a:r>
              <a:rPr lang="tr-TR" dirty="0" err="1">
                <a:latin typeface="+mn-lt"/>
              </a:rPr>
              <a:t>avasküler</a:t>
            </a:r>
            <a:r>
              <a:rPr lang="tr-TR" dirty="0">
                <a:latin typeface="+mn-lt"/>
              </a:rPr>
              <a:t> nekroz, psikoz, diyabet ve gecikmiş </a:t>
            </a:r>
            <a:r>
              <a:rPr lang="tr-TR" dirty="0" err="1">
                <a:latin typeface="+mn-lt"/>
              </a:rPr>
              <a:t>viral</a:t>
            </a:r>
            <a:r>
              <a:rPr lang="tr-TR" dirty="0">
                <a:latin typeface="+mn-lt"/>
              </a:rPr>
              <a:t> </a:t>
            </a:r>
            <a:r>
              <a:rPr lang="tr-TR" dirty="0" err="1">
                <a:latin typeface="+mn-lt"/>
              </a:rPr>
              <a:t>klirens</a:t>
            </a:r>
            <a:r>
              <a:rPr lang="tr-TR" dirty="0">
                <a:latin typeface="+mn-lt"/>
              </a:rPr>
              <a:t>) rapor edilmiştir </a:t>
            </a:r>
          </a:p>
          <a:p>
            <a:pPr>
              <a:lnSpc>
                <a:spcPct val="120000"/>
              </a:lnSpc>
              <a:spcBef>
                <a:spcPts val="1200"/>
              </a:spcBef>
            </a:pPr>
            <a:r>
              <a:rPr lang="tr-TR" dirty="0">
                <a:latin typeface="+mn-lt"/>
              </a:rPr>
              <a:t>SARI hastaları hızlı ilerleyen solunum yetmezliği ve </a:t>
            </a:r>
            <a:r>
              <a:rPr lang="tr-TR" dirty="0" err="1">
                <a:latin typeface="+mn-lt"/>
              </a:rPr>
              <a:t>sepsis</a:t>
            </a:r>
            <a:r>
              <a:rPr lang="tr-TR" dirty="0">
                <a:latin typeface="+mn-lt"/>
              </a:rPr>
              <a:t> açısından yakından izlenmeli ve gerekli durumlarda destekleyici tedavi uygulanmalıdır  </a:t>
            </a:r>
          </a:p>
          <a:p>
            <a:pPr>
              <a:lnSpc>
                <a:spcPct val="120000"/>
              </a:lnSpc>
              <a:spcBef>
                <a:spcPts val="1200"/>
              </a:spcBef>
            </a:pPr>
            <a:r>
              <a:rPr lang="tr-TR" dirty="0">
                <a:latin typeface="+mn-lt"/>
              </a:rPr>
              <a:t>Kritik hastaların yönetiminde eşlik eden hastalıklar yönünden yakından takibi çok önemlidir </a:t>
            </a:r>
          </a:p>
          <a:p>
            <a:pPr>
              <a:lnSpc>
                <a:spcPct val="120000"/>
              </a:lnSpc>
              <a:spcBef>
                <a:spcPts val="1200"/>
              </a:spcBef>
            </a:pPr>
            <a:r>
              <a:rPr lang="tr-TR" dirty="0">
                <a:latin typeface="+mn-lt"/>
              </a:rPr>
              <a:t>Bugün için </a:t>
            </a:r>
            <a:r>
              <a:rPr lang="tr-TR" dirty="0" err="1">
                <a:latin typeface="+mn-lt"/>
              </a:rPr>
              <a:t>Coronovirus’lara</a:t>
            </a:r>
            <a:r>
              <a:rPr lang="tr-TR" dirty="0">
                <a:latin typeface="+mn-lt"/>
              </a:rPr>
              <a:t> yönelik geliştirilmiş bir aşı bulunmamaktadır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bakımı ve tedavisi</a:t>
            </a:r>
          </a:p>
        </p:txBody>
      </p:sp>
    </p:spTree>
    <p:extLst>
      <p:ext uri="{BB962C8B-B14F-4D97-AF65-F5344CB8AC3E}">
        <p14:creationId xmlns:p14="http://schemas.microsoft.com/office/powerpoint/2010/main" val="2408597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77332" y="1532458"/>
            <a:ext cx="9445658" cy="3793083"/>
          </a:xfrm>
        </p:spPr>
        <p:txBody>
          <a:bodyPr>
            <a:normAutofit fontScale="92500" lnSpcReduction="20000"/>
          </a:bodyPr>
          <a:lstStyle/>
          <a:p>
            <a:pPr>
              <a:lnSpc>
                <a:spcPct val="100000"/>
              </a:lnSpc>
              <a:spcBef>
                <a:spcPts val="1800"/>
              </a:spcBef>
            </a:pPr>
            <a:r>
              <a:rPr lang="tr-TR" dirty="0">
                <a:latin typeface="+mn-lt"/>
              </a:rPr>
              <a:t>Çin Halk Cumhuriyeti başta olmak üzere yüksek vaka sayısı veya hızlı vaka artışının görüldüğü ülkelere seyahatler mümkünse ertelenmeli</a:t>
            </a:r>
          </a:p>
          <a:p>
            <a:pPr>
              <a:lnSpc>
                <a:spcPct val="100000"/>
              </a:lnSpc>
              <a:spcBef>
                <a:spcPts val="1800"/>
              </a:spcBef>
            </a:pPr>
            <a:r>
              <a:rPr lang="tr-TR" dirty="0">
                <a:latin typeface="+mn-lt"/>
              </a:rPr>
              <a:t>Zorunluluk durumlarında seyahat planlayanlar için aşağıdaki uygulamalar önerilir; </a:t>
            </a:r>
          </a:p>
          <a:p>
            <a:pPr lvl="1">
              <a:lnSpc>
                <a:spcPct val="100000"/>
              </a:lnSpc>
              <a:spcBef>
                <a:spcPts val="1800"/>
              </a:spcBef>
            </a:pPr>
            <a:r>
              <a:rPr lang="tr-TR" dirty="0">
                <a:latin typeface="+mn-lt"/>
              </a:rPr>
              <a:t>Hasta insanlarla temastan kaçınılmalıdır (mümkün ise en az 1 metre uzakta bulunulmalı).</a:t>
            </a:r>
          </a:p>
          <a:p>
            <a:pPr lvl="1">
              <a:lnSpc>
                <a:spcPct val="100000"/>
              </a:lnSpc>
              <a:spcBef>
                <a:spcPts val="1800"/>
              </a:spcBef>
            </a:pPr>
            <a:r>
              <a:rPr lang="tr-TR" dirty="0">
                <a:latin typeface="+mn-lt"/>
              </a:rPr>
              <a:t>Hastaların yoğun olarak bulunması nedeniyle mümkün ise sağlık merkezlerine gidilmemeli, sağlık kuruluşuna gidilmesi gereken durumlarda diğer hastalarla temas en aza indirmeli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1038028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val="35206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51483"/>
            <a:ext cx="9445658" cy="4963592"/>
          </a:xfrm>
        </p:spPr>
        <p:txBody>
          <a:bodyPr>
            <a:normAutofit fontScale="85000" lnSpcReduction="10000"/>
          </a:bodyPr>
          <a:lstStyle/>
          <a:p>
            <a:pPr>
              <a:lnSpc>
                <a:spcPct val="100000"/>
              </a:lnSpc>
              <a:spcBef>
                <a:spcPts val="1800"/>
              </a:spcBef>
            </a:pPr>
            <a:r>
              <a:rPr lang="tr-TR" dirty="0">
                <a:latin typeface="+mn-lt"/>
              </a:rPr>
              <a:t>Gıda güvenliği önerilerine dikkat edilmeli </a:t>
            </a:r>
          </a:p>
          <a:p>
            <a:pPr lvl="1">
              <a:lnSpc>
                <a:spcPct val="100000"/>
              </a:lnSpc>
              <a:spcBef>
                <a:spcPts val="1800"/>
              </a:spcBef>
            </a:pPr>
            <a:r>
              <a:rPr lang="tr-TR" dirty="0">
                <a:latin typeface="+mn-lt"/>
              </a:rPr>
              <a:t>Çiğ süt ve hayvansal ürünler tüketilmemeli</a:t>
            </a:r>
          </a:p>
          <a:p>
            <a:pPr lvl="1">
              <a:lnSpc>
                <a:spcPct val="100000"/>
              </a:lnSpc>
              <a:spcBef>
                <a:spcPts val="1800"/>
              </a:spcBef>
            </a:pPr>
            <a:r>
              <a:rPr lang="tr-TR" dirty="0">
                <a:latin typeface="+mn-lt"/>
              </a:rPr>
              <a:t>Çiğ tüketilecek sebze ve meyveleri iyice yıkayarak tüketilmeli</a:t>
            </a:r>
          </a:p>
          <a:p>
            <a:pPr>
              <a:lnSpc>
                <a:spcPct val="100000"/>
              </a:lnSpc>
              <a:spcBef>
                <a:spcPts val="1800"/>
              </a:spcBef>
            </a:pPr>
            <a:r>
              <a:rPr lang="tr-TR" dirty="0">
                <a:latin typeface="+mn-lt"/>
              </a:rPr>
              <a:t>Yabani ve evcil hayvanlar (canlı veya ölü) ile temastan kaçınılmalı</a:t>
            </a:r>
          </a:p>
          <a:p>
            <a:pPr>
              <a:lnSpc>
                <a:spcPct val="100000"/>
              </a:lnSpc>
              <a:spcBef>
                <a:spcPts val="1800"/>
              </a:spcBef>
            </a:pPr>
            <a:r>
              <a:rPr lang="tr-TR" dirty="0">
                <a:latin typeface="+mn-lt"/>
              </a:rPr>
              <a:t>El hijyenine dikkat edilmeli</a:t>
            </a:r>
          </a:p>
          <a:p>
            <a:pPr lvl="1">
              <a:lnSpc>
                <a:spcPct val="100000"/>
              </a:lnSpc>
              <a:spcBef>
                <a:spcPts val="1800"/>
              </a:spcBef>
            </a:pPr>
            <a:r>
              <a:rPr lang="tr-TR" dirty="0">
                <a:latin typeface="+mn-lt"/>
              </a:rPr>
              <a:t>Eller sık aralıklarla temizlenmeli</a:t>
            </a:r>
          </a:p>
          <a:p>
            <a:pPr lvl="1">
              <a:lnSpc>
                <a:spcPct val="100000"/>
              </a:lnSpc>
              <a:spcBef>
                <a:spcPts val="1800"/>
              </a:spcBef>
            </a:pPr>
            <a:r>
              <a:rPr lang="tr-TR" dirty="0">
                <a:latin typeface="+mn-lt"/>
              </a:rPr>
              <a:t>Eller en az 20 saniye boyunca sabun ve suyla yıkanmalı, sabun ve suyun olmadığı durumlarda alkol bazlı el antiseptiği kullanılmalı</a:t>
            </a:r>
          </a:p>
          <a:p>
            <a:pPr lvl="1">
              <a:lnSpc>
                <a:spcPct val="100000"/>
              </a:lnSpc>
              <a:spcBef>
                <a:spcPts val="1800"/>
              </a:spcBef>
            </a:pPr>
            <a:r>
              <a:rPr lang="tr-TR" dirty="0">
                <a:latin typeface="+mn-lt"/>
              </a:rPr>
              <a:t>Antiseptik içeren sabun kullanmaya gerek yoktur, normal sabun yeterlidir </a:t>
            </a:r>
          </a:p>
        </p:txBody>
      </p:sp>
      <p:sp>
        <p:nvSpPr>
          <p:cNvPr id="5" name="Unvan 1">
            <a:extLst>
              <a:ext uri="{FF2B5EF4-FFF2-40B4-BE49-F238E27FC236}">
                <a16:creationId xmlns:a16="http://schemas.microsoft.com/office/drawing/2014/main" id="{E5AB0CE1-C43A-460E-9229-0B9D37619796}"/>
              </a:ext>
            </a:extLst>
          </p:cNvPr>
          <p:cNvSpPr txBox="1">
            <a:spLocks/>
          </p:cNvSpPr>
          <p:nvPr/>
        </p:nvSpPr>
        <p:spPr>
          <a:xfrm>
            <a:off x="1664964" y="202982"/>
            <a:ext cx="9898386"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val="2990258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309511" y="1322908"/>
            <a:ext cx="9979378" cy="5332110"/>
          </a:xfrm>
        </p:spPr>
        <p:txBody>
          <a:bodyPr>
            <a:normAutofit fontScale="77500" lnSpcReduction="20000"/>
          </a:bodyPr>
          <a:lstStyle/>
          <a:p>
            <a:pPr>
              <a:lnSpc>
                <a:spcPct val="120000"/>
              </a:lnSpc>
              <a:spcBef>
                <a:spcPts val="1200"/>
              </a:spcBef>
            </a:pPr>
            <a:r>
              <a:rPr lang="tr-TR" dirty="0">
                <a:latin typeface="+mn-lt"/>
              </a:rPr>
              <a:t>Bu ülkelerde bulunduğu sürede ateş ve öksürüğün eşlik ettiği ciddi akut solunum sistemi enfeksiyonu  gelişmesi durumunda hemen ilgili yerlere haber vermesi, </a:t>
            </a:r>
          </a:p>
          <a:p>
            <a:pPr>
              <a:lnSpc>
                <a:spcPct val="120000"/>
              </a:lnSpc>
              <a:spcBef>
                <a:spcPts val="1200"/>
              </a:spcBef>
            </a:pPr>
            <a:r>
              <a:rPr lang="tr-TR" dirty="0">
                <a:latin typeface="+mn-lt"/>
              </a:rPr>
              <a:t>Öksürme veya hapşırma sırasında burun ve ağızın tek kullanımlık kağıt mendil ile örtülmesi, </a:t>
            </a:r>
          </a:p>
          <a:p>
            <a:pPr>
              <a:lnSpc>
                <a:spcPct val="120000"/>
              </a:lnSpc>
              <a:spcBef>
                <a:spcPts val="1200"/>
              </a:spcBef>
            </a:pPr>
            <a:r>
              <a:rPr lang="tr-TR" dirty="0">
                <a:latin typeface="+mn-lt"/>
              </a:rPr>
              <a:t>Kağıt mendilin bulunmadığı durumlarda dirsek içinin kullanılması, </a:t>
            </a:r>
          </a:p>
          <a:p>
            <a:pPr>
              <a:lnSpc>
                <a:spcPct val="120000"/>
              </a:lnSpc>
              <a:spcBef>
                <a:spcPts val="1200"/>
              </a:spcBef>
            </a:pPr>
            <a:r>
              <a:rPr lang="tr-TR" dirty="0">
                <a:latin typeface="+mn-lt"/>
              </a:rPr>
              <a:t>Solunum hijyen önerilerine dikkat edilmesi, </a:t>
            </a:r>
          </a:p>
          <a:p>
            <a:pPr>
              <a:lnSpc>
                <a:spcPct val="120000"/>
              </a:lnSpc>
              <a:spcBef>
                <a:spcPts val="1200"/>
              </a:spcBef>
            </a:pPr>
            <a:r>
              <a:rPr lang="tr-TR" dirty="0">
                <a:latin typeface="+mn-lt"/>
              </a:rPr>
              <a:t>Mümkünse kalabalık yerlere girilmemesi,</a:t>
            </a:r>
          </a:p>
          <a:p>
            <a:pPr>
              <a:lnSpc>
                <a:spcPct val="120000"/>
              </a:lnSpc>
              <a:spcBef>
                <a:spcPts val="1200"/>
              </a:spcBef>
            </a:pPr>
            <a:r>
              <a:rPr lang="tr-TR" dirty="0">
                <a:latin typeface="+mn-lt"/>
              </a:rPr>
              <a:t>Eğer girilmek zorunda kalınıyorsa ağzın ve yüzün kapatılması, mümkünse tıbbi maske kullanılması önerilir</a:t>
            </a:r>
          </a:p>
          <a:p>
            <a:pPr>
              <a:lnSpc>
                <a:spcPct val="120000"/>
              </a:lnSpc>
              <a:spcBef>
                <a:spcPts val="1200"/>
              </a:spcBef>
            </a:pPr>
            <a:r>
              <a:rPr lang="tr-TR" b="1" dirty="0">
                <a:latin typeface="+mn-lt"/>
              </a:rPr>
              <a:t>Yolculuk dönüşü 14 gün içinde ateş, öksürük, solunum sıkıntısı gelişirse sağlık kuruluşuna başvurmaları ve seyahat öyküsünü bildirmeleri gereklidir</a:t>
            </a:r>
          </a:p>
        </p:txBody>
      </p:sp>
      <p:sp>
        <p:nvSpPr>
          <p:cNvPr id="5" name="Unvan 1">
            <a:extLst>
              <a:ext uri="{FF2B5EF4-FFF2-40B4-BE49-F238E27FC236}">
                <a16:creationId xmlns:a16="http://schemas.microsoft.com/office/drawing/2014/main" id="{C3938D94-F8AE-4ECC-8CB0-1603E9DEE433}"/>
              </a:ext>
            </a:extLst>
          </p:cNvPr>
          <p:cNvSpPr txBox="1">
            <a:spLocks/>
          </p:cNvSpPr>
          <p:nvPr/>
        </p:nvSpPr>
        <p:spPr>
          <a:xfrm>
            <a:off x="1461155" y="202982"/>
            <a:ext cx="1044862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val="711289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263671"/>
            <a:ext cx="9714845" cy="5238749"/>
          </a:xfrm>
        </p:spPr>
        <p:txBody>
          <a:bodyPr>
            <a:normAutofit fontScale="92500" lnSpcReduction="20000"/>
          </a:bodyPr>
          <a:lstStyle/>
          <a:p>
            <a:pPr>
              <a:lnSpc>
                <a:spcPct val="110000"/>
              </a:lnSpc>
              <a:spcBef>
                <a:spcPts val="1200"/>
              </a:spcBef>
            </a:pPr>
            <a:r>
              <a:rPr lang="tr-TR" dirty="0">
                <a:latin typeface="+mn-lt"/>
              </a:rPr>
              <a:t>Olası Vaka tanımına uyan hasta;</a:t>
            </a:r>
          </a:p>
          <a:p>
            <a:pPr lvl="1">
              <a:lnSpc>
                <a:spcPct val="110000"/>
              </a:lnSpc>
              <a:spcBef>
                <a:spcPts val="1200"/>
              </a:spcBef>
            </a:pPr>
            <a:r>
              <a:rPr lang="tr-TR" dirty="0">
                <a:latin typeface="+mn-lt"/>
              </a:rPr>
              <a:t>İzole edilmeli</a:t>
            </a:r>
          </a:p>
          <a:p>
            <a:pPr lvl="1">
              <a:lnSpc>
                <a:spcPct val="110000"/>
              </a:lnSpc>
              <a:spcBef>
                <a:spcPts val="1200"/>
              </a:spcBef>
            </a:pPr>
            <a:r>
              <a:rPr lang="tr-TR" dirty="0">
                <a:latin typeface="+mn-lt"/>
              </a:rPr>
              <a:t>Numune alınmalı </a:t>
            </a:r>
          </a:p>
          <a:p>
            <a:pPr>
              <a:lnSpc>
                <a:spcPct val="110000"/>
              </a:lnSpc>
              <a:spcBef>
                <a:spcPts val="1200"/>
              </a:spcBef>
            </a:pPr>
            <a:r>
              <a:rPr lang="tr-TR" b="1" dirty="0">
                <a:latin typeface="+mn-lt"/>
              </a:rPr>
              <a:t>N95/FFP2 </a:t>
            </a:r>
            <a:r>
              <a:rPr lang="en-US" b="1" dirty="0" err="1">
                <a:latin typeface="+mn-lt"/>
              </a:rPr>
              <a:t>veya</a:t>
            </a:r>
            <a:r>
              <a:rPr lang="en-US" b="1" dirty="0">
                <a:latin typeface="+mn-lt"/>
              </a:rPr>
              <a:t> N99/FFP3 </a:t>
            </a:r>
            <a:r>
              <a:rPr lang="tr-TR" b="1" dirty="0">
                <a:latin typeface="+mn-lt"/>
              </a:rPr>
              <a:t>maske: </a:t>
            </a:r>
            <a:r>
              <a:rPr lang="tr-TR" dirty="0">
                <a:latin typeface="+mn-lt"/>
              </a:rPr>
              <a:t>Damlacık/</a:t>
            </a:r>
            <a:r>
              <a:rPr lang="tr-TR" dirty="0" err="1">
                <a:latin typeface="+mn-lt"/>
              </a:rPr>
              <a:t>areosolizasyona</a:t>
            </a:r>
            <a:r>
              <a:rPr lang="tr-TR" dirty="0">
                <a:latin typeface="+mn-lt"/>
              </a:rPr>
              <a:t> neden olan işlemler(</a:t>
            </a:r>
            <a:r>
              <a:rPr lang="tr-TR" dirty="0" err="1">
                <a:latin typeface="+mn-lt"/>
              </a:rPr>
              <a:t>aspirasyon</a:t>
            </a:r>
            <a:r>
              <a:rPr lang="tr-TR" dirty="0">
                <a:latin typeface="+mn-lt"/>
              </a:rPr>
              <a:t>, </a:t>
            </a:r>
            <a:r>
              <a:rPr lang="tr-TR" dirty="0" err="1">
                <a:latin typeface="+mn-lt"/>
              </a:rPr>
              <a:t>bronkoskopi</a:t>
            </a:r>
            <a:r>
              <a:rPr lang="tr-TR" dirty="0">
                <a:latin typeface="+mn-lt"/>
              </a:rPr>
              <a:t> ve </a:t>
            </a:r>
            <a:r>
              <a:rPr lang="tr-TR" dirty="0" err="1">
                <a:latin typeface="+mn-lt"/>
              </a:rPr>
              <a:t>bronkoskopik</a:t>
            </a:r>
            <a:r>
              <a:rPr lang="tr-TR" dirty="0">
                <a:latin typeface="+mn-lt"/>
              </a:rPr>
              <a:t> işlemler, </a:t>
            </a:r>
            <a:r>
              <a:rPr lang="tr-TR" dirty="0" err="1">
                <a:latin typeface="+mn-lt"/>
              </a:rPr>
              <a:t>entubasyon</a:t>
            </a:r>
            <a:r>
              <a:rPr lang="tr-TR" dirty="0">
                <a:latin typeface="+mn-lt"/>
              </a:rPr>
              <a:t>, solunum yolu numunesi alınması) sırasında (diğer koruyucu ekipmanın yanında) kullanılmalı,</a:t>
            </a:r>
          </a:p>
          <a:p>
            <a:pPr>
              <a:lnSpc>
                <a:spcPct val="110000"/>
              </a:lnSpc>
              <a:spcBef>
                <a:spcPts val="1200"/>
              </a:spcBef>
            </a:pPr>
            <a:r>
              <a:rPr lang="tr-TR" dirty="0">
                <a:latin typeface="+mn-lt"/>
              </a:rPr>
              <a:t>Diğer durumlarda </a:t>
            </a:r>
            <a:r>
              <a:rPr lang="tr-TR" b="1" dirty="0">
                <a:latin typeface="+mn-lt"/>
              </a:rPr>
              <a:t>tıbbı maske (cerrahi maske) </a:t>
            </a:r>
            <a:r>
              <a:rPr lang="tr-TR" dirty="0">
                <a:latin typeface="+mn-lt"/>
              </a:rPr>
              <a:t>tercih edilmeli</a:t>
            </a:r>
          </a:p>
          <a:p>
            <a:pPr>
              <a:lnSpc>
                <a:spcPct val="110000"/>
              </a:lnSpc>
              <a:spcBef>
                <a:spcPts val="1200"/>
              </a:spcBef>
            </a:pPr>
            <a:r>
              <a:rPr lang="tr-TR" dirty="0">
                <a:latin typeface="+mn-lt"/>
              </a:rPr>
              <a:t>Yakın Temaslı veya Uçak Temaslısı takibi telefonla her gün yapılmalı</a:t>
            </a:r>
          </a:p>
          <a:p>
            <a:pPr>
              <a:lnSpc>
                <a:spcPct val="110000"/>
              </a:lnSpc>
              <a:spcBef>
                <a:spcPts val="1200"/>
              </a:spcBef>
            </a:pPr>
            <a:r>
              <a:rPr lang="tr-TR" dirty="0">
                <a:latin typeface="+mn-lt"/>
              </a:rPr>
              <a:t>Eller sık sık sabun ve suyla yıkanmalı</a:t>
            </a:r>
          </a:p>
          <a:p>
            <a:pPr>
              <a:lnSpc>
                <a:spcPct val="110000"/>
              </a:lnSpc>
              <a:spcBef>
                <a:spcPts val="1200"/>
              </a:spcBef>
            </a:pPr>
            <a:endParaRPr lang="tr-TR" dirty="0">
              <a:latin typeface="+mn-lt"/>
            </a:endParaRPr>
          </a:p>
          <a:p>
            <a:pPr>
              <a:lnSpc>
                <a:spcPct val="11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Özet</a:t>
            </a:r>
          </a:p>
        </p:txBody>
      </p:sp>
    </p:spTree>
    <p:extLst>
      <p:ext uri="{BB962C8B-B14F-4D97-AF65-F5344CB8AC3E}">
        <p14:creationId xmlns:p14="http://schemas.microsoft.com/office/powerpoint/2010/main" val="1580283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(2019-nCoV Hastalığı ) 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2800" dirty="0">
              <a:latin typeface="+mj-lt"/>
              <a:ea typeface="Century Gothic" charset="0"/>
              <a:cs typeface="Century Gothic" charset="0"/>
            </a:endParaRPr>
          </a:p>
          <a:p>
            <a:pPr marL="0" indent="0" algn="ctr">
              <a:buNone/>
            </a:pPr>
            <a:endParaRPr lang="tr-TR" sz="3200" dirty="0">
              <a:latin typeface="+mj-lt"/>
            </a:endParaRPr>
          </a:p>
        </p:txBody>
      </p:sp>
    </p:spTree>
    <p:extLst>
      <p:ext uri="{BB962C8B-B14F-4D97-AF65-F5344CB8AC3E}">
        <p14:creationId xmlns:p14="http://schemas.microsoft.com/office/powerpoint/2010/main" val="1226296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FF39B28-A26B-3540-AAC4-D9FB7127B1AB}"/>
              </a:ext>
            </a:extLst>
          </p:cNvPr>
          <p:cNvPicPr>
            <a:picLocks noChangeAspect="1"/>
          </p:cNvPicPr>
          <p:nvPr/>
        </p:nvPicPr>
        <p:blipFill>
          <a:blip r:embed="rId3"/>
          <a:stretch>
            <a:fillRect/>
          </a:stretch>
        </p:blipFill>
        <p:spPr>
          <a:xfrm>
            <a:off x="4064600" y="1428038"/>
            <a:ext cx="3907826" cy="2701706"/>
          </a:xfrm>
          <a:prstGeom prst="rect">
            <a:avLst/>
          </a:prstGeom>
        </p:spPr>
      </p:pic>
    </p:spTree>
    <p:extLst>
      <p:ext uri="{BB962C8B-B14F-4D97-AF65-F5344CB8AC3E}">
        <p14:creationId xmlns:p14="http://schemas.microsoft.com/office/powerpoint/2010/main" val="31644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508290" y="1697150"/>
            <a:ext cx="8861196" cy="4495832"/>
          </a:xfrm>
        </p:spPr>
        <p:txBody>
          <a:bodyPr>
            <a:normAutofit lnSpcReduction="10000"/>
          </a:bodyPr>
          <a:lstStyle/>
          <a:p>
            <a:pPr>
              <a:lnSpc>
                <a:spcPct val="120000"/>
              </a:lnSpc>
            </a:pPr>
            <a:r>
              <a:rPr lang="tr-TR" dirty="0">
                <a:latin typeface="+mn-lt"/>
              </a:rPr>
              <a:t>H</a:t>
            </a:r>
            <a:r>
              <a:rPr lang="en-US" dirty="0" err="1">
                <a:latin typeface="+mn-lt"/>
              </a:rPr>
              <a:t>ayvanlar</a:t>
            </a:r>
            <a:r>
              <a:rPr lang="tr-TR" dirty="0">
                <a:latin typeface="+mn-lt"/>
              </a:rPr>
              <a:t>dan bulaştığı</a:t>
            </a:r>
            <a:r>
              <a:rPr lang="en-US" dirty="0">
                <a:latin typeface="+mn-lt"/>
              </a:rPr>
              <a:t> </a:t>
            </a:r>
            <a:r>
              <a:rPr lang="en-US" dirty="0" err="1">
                <a:latin typeface="+mn-lt"/>
              </a:rPr>
              <a:t>düşünülmek</a:t>
            </a:r>
            <a:r>
              <a:rPr lang="tr-TR" dirty="0">
                <a:latin typeface="+mn-lt"/>
              </a:rPr>
              <a:t>te</a:t>
            </a:r>
          </a:p>
          <a:p>
            <a:pPr>
              <a:lnSpc>
                <a:spcPct val="120000"/>
              </a:lnSpc>
            </a:pPr>
            <a:r>
              <a:rPr lang="tr-TR" dirty="0">
                <a:latin typeface="+mn-lt"/>
              </a:rPr>
              <a:t>İ</a:t>
            </a:r>
            <a:r>
              <a:rPr lang="en-US" dirty="0" err="1">
                <a:latin typeface="+mn-lt"/>
              </a:rPr>
              <a:t>nsandan</a:t>
            </a:r>
            <a:r>
              <a:rPr lang="en-US" dirty="0">
                <a:latin typeface="+mn-lt"/>
              </a:rPr>
              <a:t> </a:t>
            </a:r>
            <a:r>
              <a:rPr lang="en-US" dirty="0" err="1">
                <a:latin typeface="+mn-lt"/>
              </a:rPr>
              <a:t>insana</a:t>
            </a:r>
            <a:r>
              <a:rPr lang="en-US" dirty="0">
                <a:latin typeface="+mn-lt"/>
              </a:rPr>
              <a:t> </a:t>
            </a:r>
            <a:r>
              <a:rPr lang="en-US" dirty="0" err="1">
                <a:latin typeface="+mn-lt"/>
              </a:rPr>
              <a:t>ve</a:t>
            </a:r>
            <a:r>
              <a:rPr lang="en-US" dirty="0">
                <a:latin typeface="+mn-lt"/>
              </a:rPr>
              <a:t> </a:t>
            </a:r>
            <a:r>
              <a:rPr lang="en-US" dirty="0" err="1">
                <a:latin typeface="+mn-lt"/>
              </a:rPr>
              <a:t>sağlık</a:t>
            </a:r>
            <a:r>
              <a:rPr lang="en-US" dirty="0">
                <a:latin typeface="+mn-lt"/>
              </a:rPr>
              <a:t> </a:t>
            </a:r>
            <a:r>
              <a:rPr lang="en-US" dirty="0" err="1">
                <a:latin typeface="+mn-lt"/>
              </a:rPr>
              <a:t>merkezlerinde</a:t>
            </a:r>
            <a:r>
              <a:rPr lang="en-US" dirty="0">
                <a:latin typeface="+mn-lt"/>
              </a:rPr>
              <a:t> </a:t>
            </a:r>
            <a:r>
              <a:rPr lang="en-US" dirty="0" err="1">
                <a:latin typeface="+mn-lt"/>
              </a:rPr>
              <a:t>bulaş</a:t>
            </a:r>
            <a:r>
              <a:rPr lang="en-US" dirty="0">
                <a:latin typeface="+mn-lt"/>
              </a:rPr>
              <a:t> </a:t>
            </a:r>
            <a:r>
              <a:rPr lang="en-US" dirty="0" err="1">
                <a:latin typeface="+mn-lt"/>
              </a:rPr>
              <a:t>bildirilmiş</a:t>
            </a:r>
            <a:endParaRPr lang="tr-TR" dirty="0">
              <a:latin typeface="+mn-lt"/>
            </a:endParaRPr>
          </a:p>
          <a:p>
            <a:pPr>
              <a:lnSpc>
                <a:spcPct val="120000"/>
              </a:lnSpc>
            </a:pPr>
            <a:r>
              <a:rPr lang="en-US" dirty="0" err="1">
                <a:latin typeface="+mn-lt"/>
              </a:rPr>
              <a:t>Şu</a:t>
            </a:r>
            <a:r>
              <a:rPr lang="tr-TR" dirty="0">
                <a:latin typeface="+mn-lt"/>
              </a:rPr>
              <a:t> </a:t>
            </a:r>
            <a:r>
              <a:rPr lang="en-US" dirty="0">
                <a:latin typeface="+mn-lt"/>
              </a:rPr>
              <a:t>ana </a:t>
            </a:r>
            <a:r>
              <a:rPr lang="en-US" dirty="0" err="1">
                <a:latin typeface="+mn-lt"/>
              </a:rPr>
              <a:t>kadar</a:t>
            </a:r>
            <a:r>
              <a:rPr lang="en-US" dirty="0">
                <a:latin typeface="+mn-lt"/>
              </a:rPr>
              <a:t> </a:t>
            </a:r>
            <a:r>
              <a:rPr lang="en-US" dirty="0" err="1">
                <a:latin typeface="+mn-lt"/>
              </a:rPr>
              <a:t>hastalığın</a:t>
            </a:r>
            <a:r>
              <a:rPr lang="en-US" dirty="0">
                <a:latin typeface="+mn-lt"/>
              </a:rPr>
              <a:t> </a:t>
            </a:r>
            <a:r>
              <a:rPr lang="en-US" dirty="0" err="1">
                <a:latin typeface="+mn-lt"/>
              </a:rPr>
              <a:t>bulaşma</a:t>
            </a:r>
            <a:r>
              <a:rPr lang="en-US" dirty="0">
                <a:latin typeface="+mn-lt"/>
              </a:rPr>
              <a:t> </a:t>
            </a:r>
            <a:r>
              <a:rPr lang="en-US" dirty="0" err="1">
                <a:latin typeface="+mn-lt"/>
              </a:rPr>
              <a:t>yolunun</a:t>
            </a:r>
            <a:r>
              <a:rPr lang="en-US" dirty="0">
                <a:latin typeface="+mn-lt"/>
              </a:rPr>
              <a:t> </a:t>
            </a:r>
            <a:r>
              <a:rPr lang="en-US" b="1" dirty="0" err="1">
                <a:latin typeface="+mn-lt"/>
              </a:rPr>
              <a:t>damlacık</a:t>
            </a:r>
            <a:r>
              <a:rPr lang="en-US" b="1" dirty="0">
                <a:latin typeface="+mn-lt"/>
              </a:rPr>
              <a:t> </a:t>
            </a:r>
            <a:r>
              <a:rPr lang="en-US" b="1" dirty="0" err="1">
                <a:latin typeface="+mn-lt"/>
              </a:rPr>
              <a:t>yoluyla</a:t>
            </a:r>
            <a:r>
              <a:rPr lang="en-US" b="1" dirty="0">
                <a:latin typeface="+mn-lt"/>
              </a:rPr>
              <a:t> </a:t>
            </a:r>
            <a:r>
              <a:rPr lang="en-US" dirty="0" err="1">
                <a:latin typeface="+mn-lt"/>
              </a:rPr>
              <a:t>olduğu</a:t>
            </a:r>
            <a:r>
              <a:rPr lang="en-US" dirty="0">
                <a:latin typeface="+mn-lt"/>
              </a:rPr>
              <a:t> </a:t>
            </a:r>
            <a:r>
              <a:rPr lang="en-US" dirty="0" err="1">
                <a:latin typeface="+mn-lt"/>
              </a:rPr>
              <a:t>bildirilmiş</a:t>
            </a:r>
            <a:endParaRPr lang="tr-TR" dirty="0">
              <a:latin typeface="+mn-lt"/>
            </a:endParaRPr>
          </a:p>
          <a:p>
            <a:pPr>
              <a:lnSpc>
                <a:spcPct val="120000"/>
              </a:lnSpc>
            </a:pPr>
            <a:r>
              <a:rPr lang="tr-TR" dirty="0">
                <a:latin typeface="+mn-lt"/>
              </a:rPr>
              <a:t>Virüs, hasta bireylerden öksürme, hapşırma yoluyla ortaya saçılan damlacıklarla ve hastaların </a:t>
            </a:r>
            <a:r>
              <a:rPr lang="tr-TR" dirty="0" err="1">
                <a:latin typeface="+mn-lt"/>
              </a:rPr>
              <a:t>kontamine</a:t>
            </a:r>
            <a:r>
              <a:rPr lang="tr-TR" dirty="0">
                <a:latin typeface="+mn-lt"/>
              </a:rPr>
              <a:t> ettiği yüzeylerden (göz, ağız, burun mukozasına temasla) bulaşabilir</a:t>
            </a:r>
          </a:p>
          <a:p>
            <a:pPr>
              <a:lnSpc>
                <a:spcPct val="120000"/>
              </a:lnSpc>
            </a:pPr>
            <a:endParaRPr lang="tr-TR" dirty="0">
              <a:latin typeface="+mn-lt"/>
            </a:endParaRPr>
          </a:p>
        </p:txBody>
      </p:sp>
      <p:sp>
        <p:nvSpPr>
          <p:cNvPr id="5" name="Unvan 1">
            <a:extLst>
              <a:ext uri="{FF2B5EF4-FFF2-40B4-BE49-F238E27FC236}">
                <a16:creationId xmlns:a16="http://schemas.microsoft.com/office/drawing/2014/main" id="{BA008015-5509-4D10-8C86-56457303FD64}"/>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Bulaşma Yolu</a:t>
            </a:r>
          </a:p>
        </p:txBody>
      </p:sp>
    </p:spTree>
    <p:extLst>
      <p:ext uri="{BB962C8B-B14F-4D97-AF65-F5344CB8AC3E}">
        <p14:creationId xmlns:p14="http://schemas.microsoft.com/office/powerpoint/2010/main" val="316401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51727" y="1329505"/>
            <a:ext cx="9539927" cy="5325513"/>
          </a:xfrm>
        </p:spPr>
        <p:txBody>
          <a:bodyPr>
            <a:normAutofit/>
          </a:bodyPr>
          <a:lstStyle/>
          <a:p>
            <a:pPr>
              <a:lnSpc>
                <a:spcPct val="100000"/>
              </a:lnSpc>
            </a:pPr>
            <a:r>
              <a:rPr lang="tr-TR" sz="2400" dirty="0">
                <a:latin typeface="+mj-lt"/>
              </a:rPr>
              <a:t>S</a:t>
            </a:r>
            <a:r>
              <a:rPr lang="en-US" sz="2400" dirty="0" err="1">
                <a:latin typeface="+mj-lt"/>
              </a:rPr>
              <a:t>ınırlı</a:t>
            </a:r>
            <a:r>
              <a:rPr lang="en-US" sz="2400" dirty="0">
                <a:latin typeface="+mj-lt"/>
              </a:rPr>
              <a:t> </a:t>
            </a:r>
            <a:r>
              <a:rPr lang="en-US" sz="2400" dirty="0" err="1">
                <a:latin typeface="+mj-lt"/>
              </a:rPr>
              <a:t>bilgi</a:t>
            </a:r>
            <a:r>
              <a:rPr lang="en-US" sz="2400" dirty="0">
                <a:latin typeface="+mj-lt"/>
              </a:rPr>
              <a:t> </a:t>
            </a:r>
            <a:r>
              <a:rPr lang="en-US" sz="2400" dirty="0" err="1">
                <a:latin typeface="+mj-lt"/>
              </a:rPr>
              <a:t>mevcut</a:t>
            </a:r>
            <a:r>
              <a:rPr lang="en-US" sz="2400" dirty="0">
                <a:latin typeface="+mj-lt"/>
              </a:rPr>
              <a:t> </a:t>
            </a:r>
            <a:endParaRPr lang="tr-TR" sz="2400" dirty="0">
              <a:latin typeface="+mj-lt"/>
            </a:endParaRPr>
          </a:p>
          <a:p>
            <a:pPr>
              <a:lnSpc>
                <a:spcPct val="100000"/>
              </a:lnSpc>
            </a:pPr>
            <a:endParaRPr lang="tr-TR" sz="2400" dirty="0">
              <a:latin typeface="+mj-lt"/>
              <a:cs typeface="+mn-cs"/>
            </a:endParaRPr>
          </a:p>
          <a:p>
            <a:pPr>
              <a:lnSpc>
                <a:spcPct val="100000"/>
              </a:lnSpc>
            </a:pPr>
            <a:r>
              <a:rPr lang="en-US" sz="2400" dirty="0">
                <a:latin typeface="+mj-lt"/>
              </a:rPr>
              <a:t>SARS-</a:t>
            </a:r>
            <a:r>
              <a:rPr lang="en-US" sz="2400" dirty="0" err="1">
                <a:latin typeface="+mj-lt"/>
              </a:rPr>
              <a:t>CoV</a:t>
            </a:r>
            <a:r>
              <a:rPr lang="tr-TR" sz="2400" dirty="0">
                <a:latin typeface="+mj-lt"/>
                <a:cs typeface="Arial" panose="020B0604020202020204" pitchFamily="34" charset="0"/>
              </a:rPr>
              <a:t>,</a:t>
            </a:r>
            <a:r>
              <a:rPr lang="en-US" sz="2400" dirty="0">
                <a:latin typeface="+mj-lt"/>
              </a:rPr>
              <a:t> MERS-</a:t>
            </a:r>
            <a:r>
              <a:rPr lang="en-US" sz="2400" dirty="0" err="1">
                <a:latin typeface="+mj-lt"/>
              </a:rPr>
              <a:t>CoV</a:t>
            </a:r>
            <a:r>
              <a:rPr lang="tr-TR" sz="2400" dirty="0">
                <a:latin typeface="+mj-lt"/>
                <a:cs typeface="Arial" panose="020B0604020202020204" pitchFamily="34" charset="0"/>
              </a:rPr>
              <a:t> </a:t>
            </a:r>
            <a:r>
              <a:rPr lang="en-US" sz="2400" dirty="0" err="1">
                <a:latin typeface="+mj-lt"/>
                <a:cs typeface="Arial" panose="020B0604020202020204" pitchFamily="34" charset="0"/>
              </a:rPr>
              <a:t>epidemiyoloji</a:t>
            </a:r>
            <a:r>
              <a:rPr lang="en-US" sz="2400" dirty="0">
                <a:latin typeface="+mj-lt"/>
                <a:cs typeface="Arial" panose="020B0604020202020204" pitchFamily="34" charset="0"/>
              </a:rPr>
              <a:t> </a:t>
            </a:r>
            <a:r>
              <a:rPr lang="en-US" sz="2400" dirty="0" err="1">
                <a:latin typeface="+mj-lt"/>
                <a:cs typeface="Arial" panose="020B0604020202020204" pitchFamily="34" charset="0"/>
              </a:rPr>
              <a:t>bilgisine</a:t>
            </a:r>
            <a:r>
              <a:rPr lang="en-US" sz="2400" dirty="0">
                <a:latin typeface="+mj-lt"/>
                <a:cs typeface="Arial" panose="020B0604020202020204" pitchFamily="34" charset="0"/>
              </a:rPr>
              <a:t> </a:t>
            </a:r>
            <a:r>
              <a:rPr lang="en-US" sz="2400" dirty="0" err="1">
                <a:latin typeface="+mj-lt"/>
                <a:cs typeface="Arial" panose="020B0604020202020204" pitchFamily="34" charset="0"/>
              </a:rPr>
              <a:t>göre</a:t>
            </a:r>
            <a:r>
              <a:rPr lang="en-US" sz="2400" dirty="0">
                <a:latin typeface="+mj-lt"/>
                <a:cs typeface="Arial" panose="020B0604020202020204" pitchFamily="34" charset="0"/>
              </a:rPr>
              <a:t> </a:t>
            </a:r>
            <a:r>
              <a:rPr lang="en-US" sz="2400" b="1" dirty="0">
                <a:latin typeface="+mj-lt"/>
                <a:cs typeface="Arial" panose="020B0604020202020204" pitchFamily="34" charset="0"/>
              </a:rPr>
              <a:t>14 </a:t>
            </a:r>
            <a:r>
              <a:rPr lang="en-US" sz="2400" b="1" dirty="0" err="1">
                <a:latin typeface="+mj-lt"/>
                <a:cs typeface="Arial" panose="020B0604020202020204" pitchFamily="34" charset="0"/>
              </a:rPr>
              <a:t>güne</a:t>
            </a:r>
            <a:r>
              <a:rPr lang="en-US" sz="2400" b="1" dirty="0">
                <a:latin typeface="+mj-lt"/>
                <a:cs typeface="Arial" panose="020B0604020202020204" pitchFamily="34" charset="0"/>
              </a:rPr>
              <a:t> </a:t>
            </a:r>
            <a:r>
              <a:rPr lang="en-US" sz="2400" b="1" dirty="0" err="1">
                <a:latin typeface="+mj-lt"/>
                <a:cs typeface="Arial" panose="020B0604020202020204" pitchFamily="34" charset="0"/>
              </a:rPr>
              <a:t>kadar</a:t>
            </a:r>
            <a:r>
              <a:rPr lang="en-US" sz="2400" b="1" dirty="0">
                <a:latin typeface="+mj-lt"/>
                <a:cs typeface="Arial" panose="020B0604020202020204" pitchFamily="34" charset="0"/>
              </a:rPr>
              <a:t> </a:t>
            </a:r>
            <a:r>
              <a:rPr lang="en-US" sz="2400" dirty="0" err="1">
                <a:latin typeface="+mj-lt"/>
                <a:cs typeface="Arial" panose="020B0604020202020204" pitchFamily="34" charset="0"/>
              </a:rPr>
              <a:t>olabileceği</a:t>
            </a:r>
            <a:r>
              <a:rPr lang="en-US" sz="2400" dirty="0">
                <a:latin typeface="+mj-lt"/>
                <a:cs typeface="Arial" panose="020B0604020202020204" pitchFamily="34" charset="0"/>
              </a:rPr>
              <a:t> </a:t>
            </a:r>
            <a:r>
              <a:rPr lang="en-US" sz="2400" dirty="0" err="1">
                <a:latin typeface="+mj-lt"/>
                <a:cs typeface="Arial" panose="020B0604020202020204" pitchFamily="34" charset="0"/>
              </a:rPr>
              <a:t>düşünülmekte</a:t>
            </a:r>
            <a:r>
              <a:rPr lang="en-US" sz="2400" dirty="0">
                <a:latin typeface="+mj-lt"/>
                <a:cs typeface="Arial" panose="020B0604020202020204" pitchFamily="34" charset="0"/>
              </a:rPr>
              <a:t> </a:t>
            </a:r>
            <a:endParaRPr lang="tr-TR" sz="2400" dirty="0">
              <a:latin typeface="+mj-lt"/>
              <a:cs typeface="Arial" panose="020B0604020202020204" pitchFamily="34" charset="0"/>
            </a:endParaRPr>
          </a:p>
          <a:p>
            <a:pPr>
              <a:lnSpc>
                <a:spcPct val="100000"/>
              </a:lnSpc>
            </a:pPr>
            <a:endParaRPr lang="tr-TR" sz="2400" dirty="0">
              <a:latin typeface="+mj-lt"/>
            </a:endParaRPr>
          </a:p>
          <a:p>
            <a:pPr>
              <a:lnSpc>
                <a:spcPct val="100000"/>
              </a:lnSpc>
            </a:pPr>
            <a:r>
              <a:rPr lang="en-US" sz="2400" dirty="0" err="1">
                <a:latin typeface="+mj-lt"/>
              </a:rPr>
              <a:t>Yayınlarada</a:t>
            </a:r>
            <a:r>
              <a:rPr lang="en-US" sz="2400" dirty="0">
                <a:latin typeface="+mj-lt"/>
              </a:rPr>
              <a:t> </a:t>
            </a:r>
            <a:r>
              <a:rPr lang="en-US" sz="2400" dirty="0" err="1">
                <a:latin typeface="+mj-lt"/>
              </a:rPr>
              <a:t>vaka</a:t>
            </a:r>
            <a:r>
              <a:rPr lang="en-US" sz="2400" dirty="0">
                <a:latin typeface="+mj-lt"/>
              </a:rPr>
              <a:t> </a:t>
            </a:r>
            <a:r>
              <a:rPr lang="en-US" sz="2400" dirty="0" err="1">
                <a:latin typeface="+mj-lt"/>
              </a:rPr>
              <a:t>sayıları</a:t>
            </a:r>
            <a:r>
              <a:rPr lang="en-US" sz="2400" dirty="0">
                <a:latin typeface="+mj-lt"/>
              </a:rPr>
              <a:t> </a:t>
            </a:r>
            <a:r>
              <a:rPr lang="en-US" sz="2400" dirty="0" err="1">
                <a:latin typeface="+mj-lt"/>
              </a:rPr>
              <a:t>kısıtlı</a:t>
            </a:r>
            <a:r>
              <a:rPr lang="en-US" sz="2400" dirty="0">
                <a:latin typeface="+mj-lt"/>
              </a:rPr>
              <a:t> </a:t>
            </a:r>
            <a:r>
              <a:rPr lang="en-US" sz="2400" dirty="0" err="1">
                <a:latin typeface="+mj-lt"/>
              </a:rPr>
              <a:t>ve</a:t>
            </a:r>
            <a:r>
              <a:rPr lang="en-US" sz="2400" dirty="0">
                <a:latin typeface="+mj-lt"/>
              </a:rPr>
              <a:t> </a:t>
            </a:r>
            <a:r>
              <a:rPr lang="en-US" sz="2400" dirty="0" err="1">
                <a:latin typeface="+mj-lt"/>
              </a:rPr>
              <a:t>birbirinden</a:t>
            </a:r>
            <a:r>
              <a:rPr lang="en-US" sz="2400" dirty="0">
                <a:latin typeface="+mj-lt"/>
              </a:rPr>
              <a:t> </a:t>
            </a:r>
            <a:r>
              <a:rPr lang="en-US" sz="2400" dirty="0" err="1">
                <a:latin typeface="+mj-lt"/>
              </a:rPr>
              <a:t>farklı</a:t>
            </a:r>
            <a:r>
              <a:rPr lang="en-US" sz="2400" dirty="0">
                <a:latin typeface="+mj-lt"/>
              </a:rPr>
              <a:t> </a:t>
            </a:r>
            <a:r>
              <a:rPr lang="en-US" sz="2400" dirty="0" err="1">
                <a:latin typeface="+mj-lt"/>
              </a:rPr>
              <a:t>olduğu</a:t>
            </a:r>
            <a:r>
              <a:rPr lang="en-US" sz="2400" dirty="0">
                <a:latin typeface="+mj-lt"/>
              </a:rPr>
              <a:t> </a:t>
            </a:r>
            <a:r>
              <a:rPr lang="en-US" sz="2400" dirty="0" err="1">
                <a:latin typeface="+mj-lt"/>
              </a:rPr>
              <a:t>için</a:t>
            </a:r>
            <a:r>
              <a:rPr lang="en-US" sz="2400" dirty="0">
                <a:latin typeface="+mj-lt"/>
              </a:rPr>
              <a:t> </a:t>
            </a:r>
            <a:r>
              <a:rPr lang="en-US" sz="2400" dirty="0" err="1">
                <a:latin typeface="+mj-lt"/>
              </a:rPr>
              <a:t>ortalama</a:t>
            </a:r>
            <a:r>
              <a:rPr lang="en-US" sz="2400" dirty="0">
                <a:latin typeface="+mj-lt"/>
              </a:rPr>
              <a:t> </a:t>
            </a:r>
            <a:r>
              <a:rPr lang="en-US" sz="2400" dirty="0" err="1">
                <a:latin typeface="+mj-lt"/>
              </a:rPr>
              <a:t>inkübasyon</a:t>
            </a:r>
            <a:r>
              <a:rPr lang="en-US" sz="2400" dirty="0">
                <a:latin typeface="+mj-lt"/>
              </a:rPr>
              <a:t> </a:t>
            </a:r>
            <a:r>
              <a:rPr lang="en-US" sz="2400" dirty="0" err="1">
                <a:latin typeface="+mj-lt"/>
              </a:rPr>
              <a:t>periodu</a:t>
            </a:r>
            <a:r>
              <a:rPr lang="en-US" sz="2400" dirty="0">
                <a:latin typeface="+mj-lt"/>
              </a:rPr>
              <a:t> </a:t>
            </a:r>
            <a:r>
              <a:rPr lang="en-US" sz="2400" dirty="0" err="1">
                <a:latin typeface="+mj-lt"/>
              </a:rPr>
              <a:t>farklı</a:t>
            </a:r>
            <a:r>
              <a:rPr lang="en-US" sz="2400" dirty="0">
                <a:latin typeface="+mj-lt"/>
              </a:rPr>
              <a:t> </a:t>
            </a:r>
            <a:r>
              <a:rPr lang="en-US" sz="2400" dirty="0" err="1">
                <a:latin typeface="+mj-lt"/>
              </a:rPr>
              <a:t>bulunabilmektedir</a:t>
            </a:r>
            <a:r>
              <a:rPr lang="en-US" sz="2400" dirty="0">
                <a:latin typeface="+mj-lt"/>
              </a:rPr>
              <a:t>.</a:t>
            </a:r>
            <a:endParaRPr lang="tr-TR" sz="2400" dirty="0">
              <a:latin typeface="+mj-lt"/>
            </a:endParaRPr>
          </a:p>
          <a:p>
            <a:pPr>
              <a:lnSpc>
                <a:spcPct val="100000"/>
              </a:lnSpc>
            </a:pPr>
            <a:endParaRPr lang="tr-TR" sz="2400" dirty="0">
              <a:latin typeface="+mj-lt"/>
            </a:endParaRPr>
          </a:p>
          <a:p>
            <a:pPr>
              <a:lnSpc>
                <a:spcPct val="100000"/>
              </a:lnSpc>
            </a:pPr>
            <a:r>
              <a:rPr lang="en-US" sz="2400" dirty="0" err="1">
                <a:latin typeface="+mj-lt"/>
              </a:rPr>
              <a:t>Şu</a:t>
            </a:r>
            <a:r>
              <a:rPr lang="en-US" sz="2400" dirty="0">
                <a:latin typeface="+mj-lt"/>
              </a:rPr>
              <a:t> </a:t>
            </a:r>
            <a:r>
              <a:rPr lang="en-US" sz="2400" dirty="0" err="1">
                <a:latin typeface="+mj-lt"/>
              </a:rPr>
              <a:t>ana</a:t>
            </a:r>
            <a:r>
              <a:rPr lang="en-US" sz="2400" dirty="0">
                <a:latin typeface="+mj-lt"/>
              </a:rPr>
              <a:t> </a:t>
            </a:r>
            <a:r>
              <a:rPr lang="en-US" sz="2400" dirty="0" err="1">
                <a:latin typeface="+mj-lt"/>
              </a:rPr>
              <a:t>kadar</a:t>
            </a:r>
            <a:r>
              <a:rPr lang="en-US" sz="2400" dirty="0">
                <a:latin typeface="+mj-lt"/>
              </a:rPr>
              <a:t> </a:t>
            </a:r>
            <a:r>
              <a:rPr lang="en-US" sz="2400" dirty="0" err="1">
                <a:latin typeface="+mj-lt"/>
              </a:rPr>
              <a:t>yayımlanmış</a:t>
            </a:r>
            <a:r>
              <a:rPr lang="en-US" sz="2400" dirty="0">
                <a:latin typeface="+mj-lt"/>
              </a:rPr>
              <a:t> </a:t>
            </a:r>
            <a:r>
              <a:rPr lang="en-US" sz="2400" dirty="0" err="1">
                <a:latin typeface="+mj-lt"/>
              </a:rPr>
              <a:t>olan</a:t>
            </a:r>
            <a:r>
              <a:rPr lang="en-US" sz="2400" dirty="0">
                <a:latin typeface="+mj-lt"/>
              </a:rPr>
              <a:t> </a:t>
            </a:r>
            <a:r>
              <a:rPr lang="en-US" sz="2400" dirty="0" err="1">
                <a:latin typeface="+mj-lt"/>
              </a:rPr>
              <a:t>bilimsel</a:t>
            </a:r>
            <a:r>
              <a:rPr lang="en-US" sz="2400" dirty="0">
                <a:latin typeface="+mj-lt"/>
              </a:rPr>
              <a:t> </a:t>
            </a:r>
            <a:r>
              <a:rPr lang="en-US" sz="2400" dirty="0" err="1">
                <a:latin typeface="+mj-lt"/>
              </a:rPr>
              <a:t>yayınlara</a:t>
            </a:r>
            <a:r>
              <a:rPr lang="en-US" sz="2400" dirty="0">
                <a:latin typeface="+mj-lt"/>
              </a:rPr>
              <a:t> </a:t>
            </a:r>
            <a:r>
              <a:rPr lang="en-US" sz="2400" dirty="0" err="1">
                <a:latin typeface="+mj-lt"/>
              </a:rPr>
              <a:t>göre</a:t>
            </a:r>
            <a:r>
              <a:rPr lang="en-US" sz="2400" dirty="0">
                <a:latin typeface="+mj-lt"/>
              </a:rPr>
              <a:t> </a:t>
            </a:r>
            <a:r>
              <a:rPr lang="en-US" sz="2400" dirty="0" err="1">
                <a:latin typeface="+mj-lt"/>
              </a:rPr>
              <a:t>kabul</a:t>
            </a:r>
            <a:r>
              <a:rPr lang="en-US" sz="2400" dirty="0">
                <a:latin typeface="+mj-lt"/>
              </a:rPr>
              <a:t> </a:t>
            </a:r>
            <a:r>
              <a:rPr lang="en-US" sz="2400" dirty="0" err="1">
                <a:latin typeface="+mj-lt"/>
              </a:rPr>
              <a:t>edilen</a:t>
            </a:r>
            <a:r>
              <a:rPr lang="en-US" sz="2400" dirty="0">
                <a:latin typeface="+mj-lt"/>
              </a:rPr>
              <a:t> </a:t>
            </a:r>
            <a:r>
              <a:rPr lang="en-US" sz="2400" dirty="0" err="1">
                <a:latin typeface="+mj-lt"/>
              </a:rPr>
              <a:t>inkübasyon</a:t>
            </a:r>
            <a:r>
              <a:rPr lang="en-US" sz="2400" dirty="0">
                <a:latin typeface="+mj-lt"/>
              </a:rPr>
              <a:t> </a:t>
            </a:r>
            <a:r>
              <a:rPr lang="en-US" sz="2400" dirty="0" err="1">
                <a:latin typeface="+mj-lt"/>
              </a:rPr>
              <a:t>süresi</a:t>
            </a:r>
            <a:r>
              <a:rPr lang="en-US" sz="2400" dirty="0">
                <a:latin typeface="+mj-lt"/>
              </a:rPr>
              <a:t> 2-14 </a:t>
            </a:r>
            <a:r>
              <a:rPr lang="en-US" sz="2400" dirty="0" err="1">
                <a:latin typeface="+mj-lt"/>
              </a:rPr>
              <a:t>gün</a:t>
            </a:r>
            <a:r>
              <a:rPr lang="en-US" sz="2400" dirty="0">
                <a:latin typeface="+mj-lt"/>
              </a:rPr>
              <a:t> </a:t>
            </a:r>
            <a:r>
              <a:rPr lang="en-US" sz="2400" dirty="0" err="1">
                <a:latin typeface="+mj-lt"/>
              </a:rPr>
              <a:t>arasındadır</a:t>
            </a:r>
            <a:r>
              <a:rPr lang="en-US" sz="2400" dirty="0">
                <a:latin typeface="+mj-lt"/>
              </a:rPr>
              <a:t>.</a:t>
            </a:r>
            <a:endParaRPr lang="tr-TR" sz="2400" dirty="0">
              <a:latin typeface="+mj-lt"/>
            </a:endParaRPr>
          </a:p>
        </p:txBody>
      </p:sp>
      <p:sp>
        <p:nvSpPr>
          <p:cNvPr id="5" name="Unvan 1">
            <a:extLst>
              <a:ext uri="{FF2B5EF4-FFF2-40B4-BE49-F238E27FC236}">
                <a16:creationId xmlns:a16="http://schemas.microsoft.com/office/drawing/2014/main" id="{A1D24D99-7052-4101-A3E6-C686C52B0561}"/>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İnkübasyon</a:t>
            </a:r>
            <a:r>
              <a:rPr lang="tr-TR" sz="3200" dirty="0">
                <a:solidFill>
                  <a:schemeClr val="bg1"/>
                </a:solidFill>
                <a:latin typeface="+mj-lt"/>
              </a:rPr>
              <a:t> Süresi </a:t>
            </a:r>
          </a:p>
        </p:txBody>
      </p:sp>
    </p:spTree>
    <p:extLst>
      <p:ext uri="{BB962C8B-B14F-4D97-AF65-F5344CB8AC3E}">
        <p14:creationId xmlns:p14="http://schemas.microsoft.com/office/powerpoint/2010/main" val="27380518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3337</TotalTime>
  <Words>4534</Words>
  <Application>Microsoft Office PowerPoint</Application>
  <PresentationFormat>Geniş ekran</PresentationFormat>
  <Paragraphs>482</Paragraphs>
  <Slides>76</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76</vt:i4>
      </vt:variant>
    </vt:vector>
  </HeadingPairs>
  <TitlesOfParts>
    <vt:vector size="84" baseType="lpstr">
      <vt:lpstr>Century Gothic</vt:lpstr>
      <vt:lpstr>Calibri</vt:lpstr>
      <vt:lpstr>Arial</vt:lpstr>
      <vt:lpstr>Wingdings</vt:lpstr>
      <vt:lpstr>Times New Roman</vt:lpstr>
      <vt:lpstr>Montserrat</vt:lpstr>
      <vt:lpstr>Segoe UI Symbol</vt:lpstr>
      <vt:lpstr>Office Teması</vt:lpstr>
      <vt:lpstr>PowerPoint Sunusu</vt:lpstr>
      <vt:lpstr>PowerPoint Sunusu</vt:lpstr>
      <vt:lpstr>Coronavirusler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IT Koordinatörü</Manager>
  <Company>THSK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2019 nCoV Rehber Sunum</dc:title>
  <dc:creator>Görkem Özçelik</dc:creator>
  <cp:lastModifiedBy>fmem</cp:lastModifiedBy>
  <cp:revision>373</cp:revision>
  <dcterms:created xsi:type="dcterms:W3CDTF">2016-06-25T12:01:38Z</dcterms:created>
  <dcterms:modified xsi:type="dcterms:W3CDTF">2020-03-02T05:23:31Z</dcterms:modified>
</cp:coreProperties>
</file>